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1"/>
  </p:notesMasterIdLst>
  <p:sldIdLst>
    <p:sldId id="256" r:id="rId5"/>
    <p:sldId id="257" r:id="rId6"/>
    <p:sldId id="260" r:id="rId7"/>
    <p:sldId id="261" r:id="rId8"/>
    <p:sldId id="262" r:id="rId9"/>
    <p:sldId id="281" r:id="rId10"/>
    <p:sldId id="282" r:id="rId11"/>
    <p:sldId id="263" r:id="rId12"/>
    <p:sldId id="258" r:id="rId13"/>
    <p:sldId id="283" r:id="rId14"/>
    <p:sldId id="264" r:id="rId15"/>
    <p:sldId id="278" r:id="rId16"/>
    <p:sldId id="292" r:id="rId17"/>
    <p:sldId id="291" r:id="rId18"/>
    <p:sldId id="284" r:id="rId19"/>
    <p:sldId id="293" r:id="rId20"/>
    <p:sldId id="279" r:id="rId21"/>
    <p:sldId id="287" r:id="rId22"/>
    <p:sldId id="267" r:id="rId23"/>
    <p:sldId id="288" r:id="rId24"/>
    <p:sldId id="289" r:id="rId25"/>
    <p:sldId id="290" r:id="rId26"/>
    <p:sldId id="268" r:id="rId27"/>
    <p:sldId id="305" r:id="rId28"/>
    <p:sldId id="306" r:id="rId29"/>
    <p:sldId id="269" r:id="rId30"/>
    <p:sldId id="307" r:id="rId31"/>
    <p:sldId id="272" r:id="rId32"/>
    <p:sldId id="274" r:id="rId33"/>
    <p:sldId id="275" r:id="rId34"/>
    <p:sldId id="294" r:id="rId35"/>
    <p:sldId id="296" r:id="rId36"/>
    <p:sldId id="295" r:id="rId37"/>
    <p:sldId id="297" r:id="rId38"/>
    <p:sldId id="298" r:id="rId39"/>
    <p:sldId id="299" r:id="rId40"/>
    <p:sldId id="300" r:id="rId41"/>
    <p:sldId id="301" r:id="rId42"/>
    <p:sldId id="302" r:id="rId43"/>
    <p:sldId id="303" r:id="rId44"/>
    <p:sldId id="304" r:id="rId45"/>
    <p:sldId id="309" r:id="rId46"/>
    <p:sldId id="310" r:id="rId47"/>
    <p:sldId id="311" r:id="rId48"/>
    <p:sldId id="312" r:id="rId49"/>
    <p:sldId id="313" r:id="rId50"/>
    <p:sldId id="314" r:id="rId51"/>
    <p:sldId id="315" r:id="rId52"/>
    <p:sldId id="316" r:id="rId53"/>
    <p:sldId id="317" r:id="rId54"/>
    <p:sldId id="318" r:id="rId55"/>
    <p:sldId id="320" r:id="rId56"/>
    <p:sldId id="321" r:id="rId57"/>
    <p:sldId id="319" r:id="rId58"/>
    <p:sldId id="322" r:id="rId59"/>
    <p:sldId id="280"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3CFF-8BE1-4754-8173-3E75E62A60DF}" v="10" dt="2021-12-09T21:10:52.622"/>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autoAdjust="0"/>
    <p:restoredTop sz="74189" autoAdjust="0"/>
  </p:normalViewPr>
  <p:slideViewPr>
    <p:cSldViewPr snapToGrid="0" snapToObjects="1" showGuides="1">
      <p:cViewPr varScale="1">
        <p:scale>
          <a:sx n="84" d="100"/>
          <a:sy n="84" d="100"/>
        </p:scale>
        <p:origin x="1434"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402980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customXml" Target="../ink/ink9.xml"/><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37" Type="http://schemas.openxmlformats.org/officeDocument/2006/relationships/image" Target="../media/image4.jpeg"/><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customXml" Target="../ink/ink31.xml"/><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19" Type="http://schemas.openxmlformats.org/officeDocument/2006/relationships/image" Target="../media/image5.jpeg"/><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hyperlink" Target="https://media.istockphoto.com/illustrations/methodology-word-cloud-concept-4-illustration-id683486486" TargetMode="Externa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hyperlink" Target="http://xcademy.in/wp-content/uploads/2017/12/data-collection.png" TargetMode="External"/><Relationship Id="rId2" Type="http://schemas.openxmlformats.org/officeDocument/2006/relationships/hyperlink" Target="https://en.wikipedia.org/wiki/Falcon_9" TargetMode="External"/><Relationship Id="rId1" Type="http://schemas.openxmlformats.org/officeDocument/2006/relationships/slideLayout" Target="../slideLayouts/slideLayout4.xml"/><Relationship Id="rId6" Type="http://schemas.openxmlformats.org/officeDocument/2006/relationships/hyperlink" Target="http://www.ceros.com/" TargetMode="External"/><Relationship Id="rId11" Type="http://schemas.openxmlformats.org/officeDocument/2006/relationships/hyperlink" Target="https://owl.excelsior.edu/wp-content/uploads/sites/2/2016/03/conclusion.jpg" TargetMode="External"/><Relationship Id="rId5" Type="http://schemas.openxmlformats.org/officeDocument/2006/relationships/hyperlink" Target="https://media.istockphoto.com/photos/welcome-phrase-words-cloud-concept-picture-id481560677?k=6&amp;m=481560677&amp;s=612x612&amp;w=0&amp;h=ECWIvSz3SiqHNjeniiUwDi5hFhtqroDZmNmzb75rzKw=" TargetMode="External"/><Relationship Id="rId10" Type="http://schemas.openxmlformats.org/officeDocument/2006/relationships/hyperlink" Target="https://discussionlistservices.com/wp-content/uploads/2020/06/discussion.jpg" TargetMode="External"/><Relationship Id="rId4" Type="http://schemas.openxmlformats.org/officeDocument/2006/relationships/hyperlink" Target="https://thumbs.dreamstime.com/b/table-contents-write-document-isolated-blue-background-166839122.jpg" TargetMode="External"/><Relationship Id="rId9" Type="http://schemas.openxmlformats.org/officeDocument/2006/relationships/hyperlink" Target="http://45.33.81.160/technosip/wp-content/uploads/2015/09/predictive_bi.pn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4575454" y="1620344"/>
            <a:ext cx="6778345" cy="1845657"/>
          </a:xfrm>
        </p:spPr>
        <p:txBody>
          <a:bodyPr anchor="ctr">
            <a:normAutofit/>
          </a:bodyPr>
          <a:lstStyle/>
          <a:p>
            <a:r>
              <a:rPr lang="en-US" dirty="0">
                <a:solidFill>
                  <a:srgbClr val="0E659B"/>
                </a:solidFill>
                <a:latin typeface="IBM Plex Mono SemiBold"/>
              </a:rPr>
              <a:t>SpaceX Falcon 9 Launch Outcomes Insights</a:t>
            </a:r>
            <a:endParaRPr lang="en-US" dirty="0">
              <a:solidFill>
                <a:srgbClr val="0E659B"/>
              </a:solidFill>
            </a:endParaRP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4730004" y="4927770"/>
            <a:ext cx="5181600" cy="1141499"/>
          </a:xfrm>
        </p:spPr>
        <p:txBody>
          <a:bodyPr vert="horz" lIns="91440" tIns="45720" rIns="91440" bIns="45720" rtlCol="0" anchor="t">
            <a:normAutofit/>
          </a:bodyPr>
          <a:lstStyle/>
          <a:p>
            <a:pPr marL="0" indent="0">
              <a:buNone/>
            </a:pPr>
            <a:r>
              <a:rPr lang="en-US" dirty="0">
                <a:latin typeface="IBM Plex Mono Text"/>
              </a:rPr>
              <a:t>Tanya </a:t>
            </a:r>
            <a:r>
              <a:rPr lang="en-US" dirty="0" err="1">
                <a:latin typeface="IBM Plex Mono Text"/>
              </a:rPr>
              <a:t>Radkey</a:t>
            </a:r>
            <a:endParaRPr lang="en-US" dirty="0" err="1"/>
          </a:p>
          <a:p>
            <a:pPr marL="0" indent="0">
              <a:buNone/>
            </a:pPr>
            <a:r>
              <a:rPr lang="en-US" dirty="0">
                <a:latin typeface="IBM Plex Mono Text"/>
              </a:rPr>
              <a:t>2021-12-12</a:t>
            </a:r>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pic>
        <p:nvPicPr>
          <p:cNvPr id="3074" name="Picture 2">
            <a:extLst>
              <a:ext uri="{FF2B5EF4-FFF2-40B4-BE49-F238E27FC236}">
                <a16:creationId xmlns:a16="http://schemas.microsoft.com/office/drawing/2014/main" id="{DA8447D5-F890-4D25-A878-DF89FC3C5F6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204675" y="1591628"/>
            <a:ext cx="2985094" cy="447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365125"/>
            <a:ext cx="10648950" cy="1325563"/>
          </a:xfrm>
        </p:spPr>
        <p:txBody>
          <a:bodyPr/>
          <a:lstStyle/>
          <a:p>
            <a:r>
              <a:rPr lang="en-US" dirty="0"/>
              <a:t>2018 Launch Success Trend Variance</a:t>
            </a:r>
          </a:p>
        </p:txBody>
      </p:sp>
      <p:sp>
        <p:nvSpPr>
          <p:cNvPr id="12" name="Espace réservé du contenu 11">
            <a:extLst>
              <a:ext uri="{FF2B5EF4-FFF2-40B4-BE49-F238E27FC236}">
                <a16:creationId xmlns:a16="http://schemas.microsoft.com/office/drawing/2014/main" id="{AB26871D-198E-4855-8E6F-C77E88351332}"/>
              </a:ext>
            </a:extLst>
          </p:cNvPr>
          <p:cNvSpPr>
            <a:spLocks noGrp="1"/>
          </p:cNvSpPr>
          <p:nvPr>
            <p:ph sz="half" idx="2"/>
          </p:nvPr>
        </p:nvSpPr>
        <p:spPr>
          <a:xfrm>
            <a:off x="838200" y="4800601"/>
            <a:ext cx="10245090" cy="1325563"/>
          </a:xfrm>
        </p:spPr>
        <p:txBody>
          <a:bodyPr>
            <a:normAutofit fontScale="62500" lnSpcReduction="20000"/>
          </a:bodyPr>
          <a:lstStyle/>
          <a:p>
            <a:pPr marL="0" indent="0">
              <a:buNone/>
            </a:pPr>
            <a:r>
              <a:rPr lang="fr-CA" b="1" dirty="0"/>
              <a:t>2018 Launch </a:t>
            </a:r>
            <a:r>
              <a:rPr lang="fr-CA" b="1" dirty="0" err="1"/>
              <a:t>Success</a:t>
            </a:r>
            <a:r>
              <a:rPr lang="fr-CA" b="1" dirty="0"/>
              <a:t> Trend Variance</a:t>
            </a:r>
          </a:p>
          <a:p>
            <a:r>
              <a:rPr lang="fr-CA" dirty="0" err="1"/>
              <a:t>Viewing</a:t>
            </a:r>
            <a:r>
              <a:rPr lang="fr-CA" dirty="0"/>
              <a:t> the </a:t>
            </a:r>
            <a:r>
              <a:rPr lang="fr-CA" dirty="0" err="1"/>
              <a:t>Outcomes</a:t>
            </a:r>
            <a:r>
              <a:rPr lang="fr-CA" dirty="0"/>
              <a:t> for 2018, the « </a:t>
            </a:r>
            <a:r>
              <a:rPr lang="fr-CA" dirty="0" err="1"/>
              <a:t>bad</a:t>
            </a:r>
            <a:r>
              <a:rPr lang="fr-CA" dirty="0"/>
              <a:t> </a:t>
            </a:r>
            <a:r>
              <a:rPr lang="fr-CA" dirty="0" err="1"/>
              <a:t>outcome</a:t>
            </a:r>
            <a:r>
              <a:rPr lang="fr-CA" dirty="0"/>
              <a:t> » </a:t>
            </a:r>
            <a:r>
              <a:rPr lang="fr-CA" dirty="0" err="1"/>
              <a:t>category</a:t>
            </a:r>
            <a:r>
              <a:rPr lang="fr-CA" dirty="0"/>
              <a:t> with the </a:t>
            </a:r>
            <a:r>
              <a:rPr lang="fr-CA" dirty="0" err="1"/>
              <a:t>largest</a:t>
            </a:r>
            <a:r>
              <a:rPr lang="fr-CA" dirty="0"/>
              <a:t> count </a:t>
            </a:r>
            <a:r>
              <a:rPr lang="fr-CA" dirty="0" err="1"/>
              <a:t>was</a:t>
            </a:r>
            <a:r>
              <a:rPr lang="fr-CA" dirty="0"/>
              <a:t> « None </a:t>
            </a:r>
            <a:r>
              <a:rPr lang="fr-CA" dirty="0" err="1"/>
              <a:t>None</a:t>
            </a:r>
            <a:r>
              <a:rPr lang="fr-CA" dirty="0"/>
              <a:t> » (i.e., where there </a:t>
            </a:r>
            <a:r>
              <a:rPr lang="fr-CA" dirty="0" err="1"/>
              <a:t>was</a:t>
            </a:r>
            <a:r>
              <a:rPr lang="fr-CA" dirty="0"/>
              <a:t> no </a:t>
            </a:r>
            <a:r>
              <a:rPr lang="fr-CA" dirty="0" err="1"/>
              <a:t>attempt</a:t>
            </a:r>
            <a:r>
              <a:rPr lang="fr-CA" dirty="0"/>
              <a:t> to land the unit).</a:t>
            </a:r>
          </a:p>
          <a:p>
            <a:r>
              <a:rPr lang="fr-CA" dirty="0" err="1"/>
              <a:t>Viewing</a:t>
            </a:r>
            <a:r>
              <a:rPr lang="fr-CA" dirty="0"/>
              <a:t> the « None </a:t>
            </a:r>
            <a:r>
              <a:rPr lang="fr-CA" dirty="0" err="1"/>
              <a:t>None</a:t>
            </a:r>
            <a:r>
              <a:rPr lang="fr-CA" dirty="0"/>
              <a:t> » instances by </a:t>
            </a:r>
            <a:r>
              <a:rPr lang="fr-CA" dirty="0" err="1"/>
              <a:t>year</a:t>
            </a:r>
            <a:r>
              <a:rPr lang="fr-CA" dirty="0"/>
              <a:t>, there </a:t>
            </a:r>
            <a:r>
              <a:rPr lang="fr-CA" dirty="0" err="1"/>
              <a:t>was</a:t>
            </a:r>
            <a:r>
              <a:rPr lang="fr-CA" dirty="0"/>
              <a:t> a </a:t>
            </a:r>
            <a:r>
              <a:rPr lang="fr-CA" dirty="0" err="1"/>
              <a:t>higher</a:t>
            </a:r>
            <a:r>
              <a:rPr lang="fr-CA" dirty="0"/>
              <a:t> </a:t>
            </a:r>
            <a:r>
              <a:rPr lang="fr-CA" dirty="0" err="1"/>
              <a:t>number</a:t>
            </a:r>
            <a:r>
              <a:rPr lang="fr-CA" dirty="0"/>
              <a:t> of « no </a:t>
            </a:r>
            <a:r>
              <a:rPr lang="fr-CA" dirty="0" err="1"/>
              <a:t>attempts</a:t>
            </a:r>
            <a:r>
              <a:rPr lang="fr-CA" dirty="0"/>
              <a:t> » (i.e., « None </a:t>
            </a:r>
            <a:r>
              <a:rPr lang="fr-CA" dirty="0" err="1"/>
              <a:t>None</a:t>
            </a:r>
            <a:r>
              <a:rPr lang="fr-CA" dirty="0"/>
              <a:t> » </a:t>
            </a:r>
            <a:r>
              <a:rPr lang="fr-CA" dirty="0" err="1"/>
              <a:t>outcomes</a:t>
            </a:r>
            <a:r>
              <a:rPr lang="fr-CA" dirty="0"/>
              <a:t> for 2018, </a:t>
            </a:r>
            <a:r>
              <a:rPr lang="fr-CA" dirty="0" err="1"/>
              <a:t>which</a:t>
            </a:r>
            <a:r>
              <a:rPr lang="fr-CA" dirty="0"/>
              <a:t> </a:t>
            </a:r>
            <a:r>
              <a:rPr lang="fr-CA" dirty="0" err="1"/>
              <a:t>depressed</a:t>
            </a:r>
            <a:r>
              <a:rPr lang="fr-CA" dirty="0"/>
              <a:t> the launch </a:t>
            </a:r>
            <a:r>
              <a:rPr lang="fr-CA" dirty="0" err="1"/>
              <a:t>success</a:t>
            </a:r>
            <a:r>
              <a:rPr lang="fr-CA" dirty="0"/>
              <a:t> rate for 2018.</a:t>
            </a:r>
          </a:p>
        </p:txBody>
      </p:sp>
      <p:pic>
        <p:nvPicPr>
          <p:cNvPr id="14" name="Image 13">
            <a:extLst>
              <a:ext uri="{FF2B5EF4-FFF2-40B4-BE49-F238E27FC236}">
                <a16:creationId xmlns:a16="http://schemas.microsoft.com/office/drawing/2014/main" id="{66C41D0B-235C-4BD1-9E80-75A40B4F6BE1}"/>
              </a:ext>
            </a:extLst>
          </p:cNvPr>
          <p:cNvPicPr>
            <a:picLocks noChangeAspect="1"/>
          </p:cNvPicPr>
          <p:nvPr/>
        </p:nvPicPr>
        <p:blipFill>
          <a:blip r:embed="rId2"/>
          <a:stretch>
            <a:fillRect/>
          </a:stretch>
        </p:blipFill>
        <p:spPr>
          <a:xfrm>
            <a:off x="838200" y="1451610"/>
            <a:ext cx="4751070" cy="3248180"/>
          </a:xfrm>
          <a:prstGeom prst="rect">
            <a:avLst/>
          </a:prstGeom>
        </p:spPr>
      </p:pic>
      <p:pic>
        <p:nvPicPr>
          <p:cNvPr id="6" name="Image 5">
            <a:extLst>
              <a:ext uri="{FF2B5EF4-FFF2-40B4-BE49-F238E27FC236}">
                <a16:creationId xmlns:a16="http://schemas.microsoft.com/office/drawing/2014/main" id="{EE4AE6D1-3AF0-4084-90C6-DCF732343975}"/>
              </a:ext>
            </a:extLst>
          </p:cNvPr>
          <p:cNvPicPr>
            <a:picLocks noChangeAspect="1"/>
          </p:cNvPicPr>
          <p:nvPr/>
        </p:nvPicPr>
        <p:blipFill>
          <a:blip r:embed="rId3"/>
          <a:stretch>
            <a:fillRect/>
          </a:stretch>
        </p:blipFill>
        <p:spPr>
          <a:xfrm>
            <a:off x="5863590" y="1437877"/>
            <a:ext cx="5219700" cy="3253495"/>
          </a:xfrm>
          <a:prstGeom prst="rect">
            <a:avLst/>
          </a:prstGeom>
        </p:spPr>
      </p:pic>
    </p:spTree>
    <p:extLst>
      <p:ext uri="{BB962C8B-B14F-4D97-AF65-F5344CB8AC3E}">
        <p14:creationId xmlns:p14="http://schemas.microsoft.com/office/powerpoint/2010/main" val="251233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Success Factor: Orbit Type</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537210" y="4972049"/>
            <a:ext cx="10816590" cy="1204913"/>
          </a:xfrm>
        </p:spPr>
        <p:txBody>
          <a:bodyPr>
            <a:normAutofit lnSpcReduction="10000"/>
          </a:bodyPr>
          <a:lstStyle/>
          <a:p>
            <a:r>
              <a:rPr lang="en-US" dirty="0"/>
              <a:t>Not taking year into account, there are orbit types that have a higher success rate than others:  ES-L1, GEO, HEO, SSO, VLEO (to a lesser extent)</a:t>
            </a:r>
          </a:p>
        </p:txBody>
      </p:sp>
      <p:pic>
        <p:nvPicPr>
          <p:cNvPr id="8" name="Espace réservé du contenu 7">
            <a:extLst>
              <a:ext uri="{FF2B5EF4-FFF2-40B4-BE49-F238E27FC236}">
                <a16:creationId xmlns:a16="http://schemas.microsoft.com/office/drawing/2014/main" id="{5F0E2038-F687-43A6-B7C1-E00865605B99}"/>
              </a:ext>
            </a:extLst>
          </p:cNvPr>
          <p:cNvPicPr>
            <a:picLocks noGrp="1" noChangeAspect="1"/>
          </p:cNvPicPr>
          <p:nvPr>
            <p:ph sz="half" idx="1"/>
          </p:nvPr>
        </p:nvPicPr>
        <p:blipFill>
          <a:blip r:embed="rId2"/>
          <a:stretch>
            <a:fillRect/>
          </a:stretch>
        </p:blipFill>
        <p:spPr>
          <a:xfrm>
            <a:off x="537210" y="1481265"/>
            <a:ext cx="5719729" cy="3490784"/>
          </a:xfrm>
        </p:spPr>
      </p:pic>
      <p:pic>
        <p:nvPicPr>
          <p:cNvPr id="10" name="Image 9">
            <a:extLst>
              <a:ext uri="{FF2B5EF4-FFF2-40B4-BE49-F238E27FC236}">
                <a16:creationId xmlns:a16="http://schemas.microsoft.com/office/drawing/2014/main" id="{54DCDD45-9D3B-4687-A5E2-37F146B0BC35}"/>
              </a:ext>
            </a:extLst>
          </p:cNvPr>
          <p:cNvPicPr>
            <a:picLocks noChangeAspect="1"/>
          </p:cNvPicPr>
          <p:nvPr/>
        </p:nvPicPr>
        <p:blipFill rotWithShape="1">
          <a:blip r:embed="rId3"/>
          <a:srcRect l="6218" t="11640" r="10663" b="6168"/>
          <a:stretch/>
        </p:blipFill>
        <p:spPr>
          <a:xfrm>
            <a:off x="6256939" y="1584128"/>
            <a:ext cx="4407251" cy="3221673"/>
          </a:xfrm>
          <a:prstGeom prst="rect">
            <a:avLst/>
          </a:prstGeom>
        </p:spPr>
      </p:pic>
    </p:spTree>
    <p:extLst>
      <p:ext uri="{BB962C8B-B14F-4D97-AF65-F5344CB8AC3E}">
        <p14:creationId xmlns:p14="http://schemas.microsoft.com/office/powerpoint/2010/main" val="545569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487406" cy="1325563"/>
          </a:xfrm>
        </p:spPr>
        <p:txBody>
          <a:bodyPr>
            <a:normAutofit/>
          </a:bodyPr>
          <a:lstStyle/>
          <a:p>
            <a:r>
              <a:rPr lang="en-US" sz="3200" dirty="0"/>
              <a:t>Success Factor:</a:t>
            </a:r>
            <a:r>
              <a:rPr lang="en-US" sz="2400" dirty="0"/>
              <a:t> Flight Number (Time + Experience)</a:t>
            </a:r>
            <a:endParaRPr lang="en-US" sz="3200" dirty="0"/>
          </a:p>
        </p:txBody>
      </p:sp>
      <p:sp>
        <p:nvSpPr>
          <p:cNvPr id="9" name="Espace réservé du contenu 8">
            <a:extLst>
              <a:ext uri="{FF2B5EF4-FFF2-40B4-BE49-F238E27FC236}">
                <a16:creationId xmlns:a16="http://schemas.microsoft.com/office/drawing/2014/main" id="{6179FBD3-30CB-44B6-961C-2C416510ACC4}"/>
              </a:ext>
            </a:extLst>
          </p:cNvPr>
          <p:cNvSpPr>
            <a:spLocks noGrp="1"/>
          </p:cNvSpPr>
          <p:nvPr>
            <p:ph sz="half" idx="2"/>
          </p:nvPr>
        </p:nvSpPr>
        <p:spPr>
          <a:xfrm>
            <a:off x="862584" y="4469129"/>
            <a:ext cx="10998252" cy="1707833"/>
          </a:xfrm>
        </p:spPr>
        <p:txBody>
          <a:bodyPr>
            <a:normAutofit lnSpcReduction="10000"/>
          </a:bodyPr>
          <a:lstStyle/>
          <a:p>
            <a:r>
              <a:rPr lang="fr-CA" dirty="0"/>
              <a:t>Assumption that </a:t>
            </a:r>
            <a:r>
              <a:rPr lang="fr-CA" dirty="0" err="1"/>
              <a:t>lessons</a:t>
            </a:r>
            <a:r>
              <a:rPr lang="fr-CA" dirty="0"/>
              <a:t> </a:t>
            </a:r>
            <a:r>
              <a:rPr lang="fr-CA" dirty="0" err="1"/>
              <a:t>learned</a:t>
            </a:r>
            <a:r>
              <a:rPr lang="fr-CA" dirty="0"/>
              <a:t> from </a:t>
            </a:r>
            <a:r>
              <a:rPr lang="fr-CA" dirty="0" err="1"/>
              <a:t>previous</a:t>
            </a:r>
            <a:r>
              <a:rPr lang="fr-CA" dirty="0"/>
              <a:t> </a:t>
            </a:r>
            <a:r>
              <a:rPr lang="fr-CA" dirty="0" err="1"/>
              <a:t>flights</a:t>
            </a:r>
            <a:r>
              <a:rPr lang="fr-CA" dirty="0"/>
              <a:t> are </a:t>
            </a:r>
            <a:r>
              <a:rPr lang="fr-CA" dirty="0" err="1"/>
              <a:t>applied</a:t>
            </a:r>
            <a:r>
              <a:rPr lang="fr-CA" dirty="0"/>
              <a:t> to the next flight, </a:t>
            </a:r>
            <a:r>
              <a:rPr lang="fr-CA" dirty="0" err="1"/>
              <a:t>thus</a:t>
            </a:r>
            <a:r>
              <a:rPr lang="fr-CA" dirty="0"/>
              <a:t> </a:t>
            </a:r>
            <a:r>
              <a:rPr lang="fr-CA" dirty="0" err="1"/>
              <a:t>evolving</a:t>
            </a:r>
            <a:r>
              <a:rPr lang="fr-CA" dirty="0"/>
              <a:t> the mission plans and </a:t>
            </a:r>
            <a:r>
              <a:rPr lang="fr-CA" dirty="0" err="1"/>
              <a:t>liklihood</a:t>
            </a:r>
            <a:r>
              <a:rPr lang="fr-CA" dirty="0"/>
              <a:t> of </a:t>
            </a:r>
            <a:r>
              <a:rPr lang="fr-CA" dirty="0" err="1"/>
              <a:t>success</a:t>
            </a:r>
            <a:r>
              <a:rPr lang="fr-CA" dirty="0"/>
              <a:t>.</a:t>
            </a:r>
          </a:p>
          <a:p>
            <a:r>
              <a:rPr lang="en-US" dirty="0"/>
              <a:t>The scatterplot shows fewer undesired outcomes as flight number (time +  experience) passes.</a:t>
            </a:r>
          </a:p>
        </p:txBody>
      </p:sp>
      <p:pic>
        <p:nvPicPr>
          <p:cNvPr id="18" name="Image 17">
            <a:extLst>
              <a:ext uri="{FF2B5EF4-FFF2-40B4-BE49-F238E27FC236}">
                <a16:creationId xmlns:a16="http://schemas.microsoft.com/office/drawing/2014/main" id="{7B33B7E7-549C-4960-B6AA-90B7D8061D9F}"/>
              </a:ext>
            </a:extLst>
          </p:cNvPr>
          <p:cNvPicPr>
            <a:picLocks noChangeAspect="1"/>
          </p:cNvPicPr>
          <p:nvPr/>
        </p:nvPicPr>
        <p:blipFill>
          <a:blip r:embed="rId2"/>
          <a:stretch>
            <a:fillRect/>
          </a:stretch>
        </p:blipFill>
        <p:spPr>
          <a:xfrm>
            <a:off x="88392" y="1607094"/>
            <a:ext cx="12035790" cy="2479856"/>
          </a:xfrm>
          <a:prstGeom prst="rect">
            <a:avLst/>
          </a:prstGeom>
        </p:spPr>
      </p:pic>
    </p:spTree>
    <p:extLst>
      <p:ext uri="{BB962C8B-B14F-4D97-AF65-F5344CB8AC3E}">
        <p14:creationId xmlns:p14="http://schemas.microsoft.com/office/powerpoint/2010/main" val="107463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487406" cy="1325563"/>
          </a:xfrm>
        </p:spPr>
        <p:txBody>
          <a:bodyPr>
            <a:normAutofit/>
          </a:bodyPr>
          <a:lstStyle/>
          <a:p>
            <a:r>
              <a:rPr lang="en-US" sz="3200" dirty="0"/>
              <a:t>Success Factor:</a:t>
            </a:r>
            <a:r>
              <a:rPr lang="en-US" sz="2400" dirty="0"/>
              <a:t> Flight Number (by Launch Site)</a:t>
            </a:r>
            <a:endParaRPr lang="en-US" sz="3200" dirty="0"/>
          </a:p>
        </p:txBody>
      </p:sp>
      <p:sp>
        <p:nvSpPr>
          <p:cNvPr id="9" name="Espace réservé du contenu 8">
            <a:extLst>
              <a:ext uri="{FF2B5EF4-FFF2-40B4-BE49-F238E27FC236}">
                <a16:creationId xmlns:a16="http://schemas.microsoft.com/office/drawing/2014/main" id="{6179FBD3-30CB-44B6-961C-2C416510ACC4}"/>
              </a:ext>
            </a:extLst>
          </p:cNvPr>
          <p:cNvSpPr>
            <a:spLocks noGrp="1"/>
          </p:cNvSpPr>
          <p:nvPr>
            <p:ph sz="half" idx="2"/>
          </p:nvPr>
        </p:nvSpPr>
        <p:spPr>
          <a:xfrm>
            <a:off x="862584" y="4261519"/>
            <a:ext cx="10998252" cy="1915443"/>
          </a:xfrm>
        </p:spPr>
        <p:txBody>
          <a:bodyPr>
            <a:normAutofit fontScale="70000" lnSpcReduction="20000"/>
          </a:bodyPr>
          <a:lstStyle/>
          <a:p>
            <a:r>
              <a:rPr lang="en-US" dirty="0"/>
              <a:t>The scatterplot shows that CCAFS SLC 40 has a lower success rate. However, the majority of the initial flights were launched from this site. Therefore, this site bears the brunt of the learning curve (i.e., initial failures)</a:t>
            </a:r>
            <a:r>
              <a:rPr lang="fr-CA" dirty="0"/>
              <a:t>.</a:t>
            </a:r>
          </a:p>
          <a:p>
            <a:r>
              <a:rPr lang="en-US" dirty="0"/>
              <a:t>The scatterplot shows no usage of launch site VAFB SLC 4E after launch 66, despite the launch site having a </a:t>
            </a:r>
            <a:r>
              <a:rPr lang="en-US" dirty="0" err="1"/>
              <a:t>favourable</a:t>
            </a:r>
            <a:r>
              <a:rPr lang="en-US" dirty="0"/>
              <a:t> success rate. Although the scatterplot for payload mass by flight number indicates that after launch 66 more than 50% of the launches were for payloads over 10,000kg which could be a contributing factor to the decreased use of this launch site.</a:t>
            </a:r>
          </a:p>
        </p:txBody>
      </p:sp>
      <p:pic>
        <p:nvPicPr>
          <p:cNvPr id="10" name="Image 9">
            <a:extLst>
              <a:ext uri="{FF2B5EF4-FFF2-40B4-BE49-F238E27FC236}">
                <a16:creationId xmlns:a16="http://schemas.microsoft.com/office/drawing/2014/main" id="{C9067760-3F75-4595-A9B9-FE10838E4FC4}"/>
              </a:ext>
            </a:extLst>
          </p:cNvPr>
          <p:cNvPicPr>
            <a:picLocks noChangeAspect="1"/>
          </p:cNvPicPr>
          <p:nvPr/>
        </p:nvPicPr>
        <p:blipFill>
          <a:blip r:embed="rId2"/>
          <a:stretch>
            <a:fillRect/>
          </a:stretch>
        </p:blipFill>
        <p:spPr>
          <a:xfrm>
            <a:off x="73617" y="1754331"/>
            <a:ext cx="12065340" cy="2507188"/>
          </a:xfrm>
          <a:prstGeom prst="rect">
            <a:avLst/>
          </a:prstGeom>
        </p:spPr>
      </p:pic>
    </p:spTree>
    <p:extLst>
      <p:ext uri="{BB962C8B-B14F-4D97-AF65-F5344CB8AC3E}">
        <p14:creationId xmlns:p14="http://schemas.microsoft.com/office/powerpoint/2010/main" val="2604581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487406" cy="1325563"/>
          </a:xfrm>
        </p:spPr>
        <p:txBody>
          <a:bodyPr>
            <a:normAutofit/>
          </a:bodyPr>
          <a:lstStyle/>
          <a:p>
            <a:r>
              <a:rPr lang="en-US" sz="3200" dirty="0"/>
              <a:t>Success Factor: </a:t>
            </a:r>
            <a:r>
              <a:rPr lang="en-US" sz="2400" dirty="0"/>
              <a:t>Payload and Launch Site</a:t>
            </a:r>
            <a:endParaRPr lang="en-US" sz="3200" dirty="0"/>
          </a:p>
        </p:txBody>
      </p:sp>
      <p:sp>
        <p:nvSpPr>
          <p:cNvPr id="9" name="Espace réservé du contenu 8">
            <a:extLst>
              <a:ext uri="{FF2B5EF4-FFF2-40B4-BE49-F238E27FC236}">
                <a16:creationId xmlns:a16="http://schemas.microsoft.com/office/drawing/2014/main" id="{6179FBD3-30CB-44B6-961C-2C416510ACC4}"/>
              </a:ext>
            </a:extLst>
          </p:cNvPr>
          <p:cNvSpPr>
            <a:spLocks noGrp="1"/>
          </p:cNvSpPr>
          <p:nvPr>
            <p:ph sz="half" idx="2"/>
          </p:nvPr>
        </p:nvSpPr>
        <p:spPr>
          <a:xfrm>
            <a:off x="862584" y="4469129"/>
            <a:ext cx="10998252" cy="1707833"/>
          </a:xfrm>
        </p:spPr>
        <p:txBody>
          <a:bodyPr>
            <a:normAutofit lnSpcReduction="10000"/>
          </a:bodyPr>
          <a:lstStyle/>
          <a:p>
            <a:r>
              <a:rPr lang="fr-CA" dirty="0"/>
              <a:t>Launch site VAFB SLC 4E </a:t>
            </a:r>
            <a:r>
              <a:rPr lang="fr-CA" dirty="0" err="1"/>
              <a:t>does</a:t>
            </a:r>
            <a:r>
              <a:rPr lang="fr-CA" dirty="0"/>
              <a:t> not have </a:t>
            </a:r>
            <a:r>
              <a:rPr lang="fr-CA" dirty="0" err="1"/>
              <a:t>payload</a:t>
            </a:r>
            <a:r>
              <a:rPr lang="fr-CA" dirty="0"/>
              <a:t> mass </a:t>
            </a:r>
            <a:r>
              <a:rPr lang="fr-CA" dirty="0" err="1"/>
              <a:t>launches</a:t>
            </a:r>
            <a:r>
              <a:rPr lang="fr-CA" dirty="0"/>
              <a:t> over 10,000kg.</a:t>
            </a:r>
          </a:p>
          <a:p>
            <a:r>
              <a:rPr lang="en-US" dirty="0"/>
              <a:t>Successful landings are more frequent for the other two sites with higher payloads, however unsuccessful landings are not eliminated.</a:t>
            </a:r>
          </a:p>
        </p:txBody>
      </p:sp>
      <p:pic>
        <p:nvPicPr>
          <p:cNvPr id="14" name="Image 13">
            <a:extLst>
              <a:ext uri="{FF2B5EF4-FFF2-40B4-BE49-F238E27FC236}">
                <a16:creationId xmlns:a16="http://schemas.microsoft.com/office/drawing/2014/main" id="{33583237-A829-4C00-97E8-64D710DF9113}"/>
              </a:ext>
            </a:extLst>
          </p:cNvPr>
          <p:cNvPicPr>
            <a:picLocks noChangeAspect="1"/>
          </p:cNvPicPr>
          <p:nvPr/>
        </p:nvPicPr>
        <p:blipFill>
          <a:blip r:embed="rId2"/>
          <a:stretch>
            <a:fillRect/>
          </a:stretch>
        </p:blipFill>
        <p:spPr>
          <a:xfrm>
            <a:off x="0" y="1659672"/>
            <a:ext cx="12192000" cy="2424056"/>
          </a:xfrm>
          <a:prstGeom prst="rect">
            <a:avLst/>
          </a:prstGeom>
        </p:spPr>
      </p:pic>
    </p:spTree>
    <p:extLst>
      <p:ext uri="{BB962C8B-B14F-4D97-AF65-F5344CB8AC3E}">
        <p14:creationId xmlns:p14="http://schemas.microsoft.com/office/powerpoint/2010/main" val="1750762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720090" y="428768"/>
            <a:ext cx="10658094" cy="1325563"/>
          </a:xfrm>
        </p:spPr>
        <p:txBody>
          <a:bodyPr/>
          <a:lstStyle/>
          <a:p>
            <a:r>
              <a:rPr lang="en-US" dirty="0"/>
              <a:t>Success Factor:</a:t>
            </a:r>
            <a:r>
              <a:rPr lang="en-US" sz="3200" dirty="0"/>
              <a:t> Flight Number and Orbit</a:t>
            </a:r>
            <a:endParaRPr lang="en-US" dirty="0"/>
          </a:p>
        </p:txBody>
      </p:sp>
      <p:sp>
        <p:nvSpPr>
          <p:cNvPr id="9" name="Espace réservé du contenu 8">
            <a:extLst>
              <a:ext uri="{FF2B5EF4-FFF2-40B4-BE49-F238E27FC236}">
                <a16:creationId xmlns:a16="http://schemas.microsoft.com/office/drawing/2014/main" id="{6179FBD3-30CB-44B6-961C-2C416510ACC4}"/>
              </a:ext>
            </a:extLst>
          </p:cNvPr>
          <p:cNvSpPr>
            <a:spLocks noGrp="1"/>
          </p:cNvSpPr>
          <p:nvPr>
            <p:ph sz="half" idx="2"/>
          </p:nvPr>
        </p:nvSpPr>
        <p:spPr>
          <a:xfrm>
            <a:off x="862584" y="4469129"/>
            <a:ext cx="10998252" cy="1707833"/>
          </a:xfrm>
        </p:spPr>
        <p:txBody>
          <a:bodyPr>
            <a:normAutofit fontScale="62500" lnSpcReduction="20000"/>
          </a:bodyPr>
          <a:lstStyle/>
          <a:p>
            <a:r>
              <a:rPr lang="fr-CA" dirty="0" err="1"/>
              <a:t>Higher</a:t>
            </a:r>
            <a:r>
              <a:rPr lang="fr-CA" dirty="0"/>
              <a:t> rates of </a:t>
            </a:r>
            <a:r>
              <a:rPr lang="fr-CA" dirty="0" err="1"/>
              <a:t>successful</a:t>
            </a:r>
            <a:r>
              <a:rPr lang="fr-CA" dirty="0"/>
              <a:t> </a:t>
            </a:r>
            <a:r>
              <a:rPr lang="fr-CA" dirty="0" err="1"/>
              <a:t>outcomes</a:t>
            </a:r>
            <a:r>
              <a:rPr lang="fr-CA" dirty="0"/>
              <a:t> based on flight </a:t>
            </a:r>
            <a:r>
              <a:rPr lang="fr-CA" dirty="0" err="1"/>
              <a:t>number</a:t>
            </a:r>
            <a:r>
              <a:rPr lang="fr-CA" dirty="0"/>
              <a:t> (passage of time + </a:t>
            </a:r>
            <a:r>
              <a:rPr lang="fr-CA" dirty="0" err="1"/>
              <a:t>experience</a:t>
            </a:r>
            <a:r>
              <a:rPr lang="fr-CA" dirty="0"/>
              <a:t>) are identified in the </a:t>
            </a:r>
            <a:r>
              <a:rPr lang="fr-CA" dirty="0" err="1"/>
              <a:t>scatterplot</a:t>
            </a:r>
            <a:r>
              <a:rPr lang="fr-CA" dirty="0"/>
              <a:t> for </a:t>
            </a:r>
            <a:r>
              <a:rPr lang="fr-CA" dirty="0" err="1"/>
              <a:t>orbit</a:t>
            </a:r>
            <a:r>
              <a:rPr lang="fr-CA" dirty="0"/>
              <a:t> types LEO, ISS, MEO, and VLEO.</a:t>
            </a:r>
          </a:p>
          <a:p>
            <a:r>
              <a:rPr lang="fr-CA" dirty="0" err="1"/>
              <a:t>Success</a:t>
            </a:r>
            <a:r>
              <a:rPr lang="fr-CA" dirty="0"/>
              <a:t> rates for the </a:t>
            </a:r>
            <a:r>
              <a:rPr lang="fr-CA" dirty="0" err="1"/>
              <a:t>orbit</a:t>
            </a:r>
            <a:r>
              <a:rPr lang="fr-CA" dirty="0"/>
              <a:t> types GTO and PO do not </a:t>
            </a:r>
            <a:r>
              <a:rPr lang="fr-CA" dirty="0" err="1"/>
              <a:t>appear</a:t>
            </a:r>
            <a:r>
              <a:rPr lang="fr-CA" dirty="0"/>
              <a:t> to be </a:t>
            </a:r>
            <a:r>
              <a:rPr lang="fr-CA" dirty="0" err="1"/>
              <a:t>related</a:t>
            </a:r>
            <a:r>
              <a:rPr lang="fr-CA" dirty="0"/>
              <a:t> to flight </a:t>
            </a:r>
            <a:r>
              <a:rPr lang="fr-CA" dirty="0" err="1"/>
              <a:t>number</a:t>
            </a:r>
            <a:r>
              <a:rPr lang="fr-CA" dirty="0"/>
              <a:t> (time + </a:t>
            </a:r>
            <a:r>
              <a:rPr lang="fr-CA" dirty="0" err="1"/>
              <a:t>experience</a:t>
            </a:r>
            <a:r>
              <a:rPr lang="fr-CA" dirty="0"/>
              <a:t>)</a:t>
            </a:r>
          </a:p>
          <a:p>
            <a:r>
              <a:rPr lang="fr-CA" dirty="0"/>
              <a:t>With limited </a:t>
            </a:r>
            <a:r>
              <a:rPr lang="fr-CA" dirty="0" err="1"/>
              <a:t>launches</a:t>
            </a:r>
            <a:r>
              <a:rPr lang="fr-CA" dirty="0"/>
              <a:t> for the </a:t>
            </a:r>
            <a:r>
              <a:rPr lang="fr-CA" dirty="0" err="1"/>
              <a:t>orbit</a:t>
            </a:r>
            <a:r>
              <a:rPr lang="fr-CA" dirty="0"/>
              <a:t> types SSO, HEO, and GEO (</a:t>
            </a:r>
            <a:r>
              <a:rPr lang="fr-CA" dirty="0" err="1"/>
              <a:t>only</a:t>
            </a:r>
            <a:r>
              <a:rPr lang="fr-CA" dirty="0"/>
              <a:t> </a:t>
            </a:r>
            <a:r>
              <a:rPr lang="fr-CA" dirty="0" err="1"/>
              <a:t>successful</a:t>
            </a:r>
            <a:r>
              <a:rPr lang="fr-CA" dirty="0"/>
              <a:t> </a:t>
            </a:r>
            <a:r>
              <a:rPr lang="fr-CA" dirty="0" err="1"/>
              <a:t>outcomes</a:t>
            </a:r>
            <a:r>
              <a:rPr lang="fr-CA" dirty="0"/>
              <a:t>) and the </a:t>
            </a:r>
            <a:r>
              <a:rPr lang="fr-CA" dirty="0" err="1"/>
              <a:t>orbit</a:t>
            </a:r>
            <a:r>
              <a:rPr lang="fr-CA" dirty="0"/>
              <a:t> type SO (</a:t>
            </a:r>
            <a:r>
              <a:rPr lang="fr-CA" dirty="0" err="1"/>
              <a:t>only</a:t>
            </a:r>
            <a:r>
              <a:rPr lang="fr-CA" dirty="0"/>
              <a:t> an </a:t>
            </a:r>
            <a:r>
              <a:rPr lang="fr-CA" dirty="0" err="1"/>
              <a:t>unsuccessful</a:t>
            </a:r>
            <a:r>
              <a:rPr lang="fr-CA" dirty="0"/>
              <a:t> </a:t>
            </a:r>
            <a:r>
              <a:rPr lang="fr-CA" dirty="0" err="1"/>
              <a:t>outcome</a:t>
            </a:r>
            <a:r>
              <a:rPr lang="fr-CA" dirty="0"/>
              <a:t>) </a:t>
            </a:r>
            <a:r>
              <a:rPr lang="fr-CA" dirty="0" err="1"/>
              <a:t>it</a:t>
            </a:r>
            <a:r>
              <a:rPr lang="fr-CA" dirty="0"/>
              <a:t> </a:t>
            </a:r>
            <a:r>
              <a:rPr lang="fr-CA" dirty="0" err="1"/>
              <a:t>would</a:t>
            </a:r>
            <a:r>
              <a:rPr lang="fr-CA" dirty="0"/>
              <a:t> be imprudent to </a:t>
            </a:r>
            <a:r>
              <a:rPr lang="fr-CA" dirty="0" err="1"/>
              <a:t>assess</a:t>
            </a:r>
            <a:r>
              <a:rPr lang="fr-CA" dirty="0"/>
              <a:t> any </a:t>
            </a:r>
            <a:r>
              <a:rPr lang="fr-CA" dirty="0" err="1"/>
              <a:t>effect</a:t>
            </a:r>
            <a:r>
              <a:rPr lang="fr-CA" dirty="0"/>
              <a:t> of flight </a:t>
            </a:r>
            <a:r>
              <a:rPr lang="fr-CA" dirty="0" err="1"/>
              <a:t>nubmer</a:t>
            </a:r>
            <a:r>
              <a:rPr lang="fr-CA" dirty="0"/>
              <a:t> </a:t>
            </a:r>
            <a:r>
              <a:rPr lang="fr-CA" dirty="0" err="1"/>
              <a:t>against</a:t>
            </a:r>
            <a:r>
              <a:rPr lang="fr-CA" dirty="0"/>
              <a:t> the </a:t>
            </a:r>
            <a:r>
              <a:rPr lang="fr-CA" dirty="0" err="1"/>
              <a:t>success</a:t>
            </a:r>
            <a:r>
              <a:rPr lang="fr-CA" dirty="0"/>
              <a:t> rate for </a:t>
            </a:r>
            <a:r>
              <a:rPr lang="fr-CA" dirty="0" err="1"/>
              <a:t>these</a:t>
            </a:r>
            <a:r>
              <a:rPr lang="fr-CA" dirty="0"/>
              <a:t> launch types. </a:t>
            </a:r>
          </a:p>
        </p:txBody>
      </p:sp>
      <p:pic>
        <p:nvPicPr>
          <p:cNvPr id="4" name="Image 3">
            <a:extLst>
              <a:ext uri="{FF2B5EF4-FFF2-40B4-BE49-F238E27FC236}">
                <a16:creationId xmlns:a16="http://schemas.microsoft.com/office/drawing/2014/main" id="{FF294E01-5EC8-46D2-A58B-EF5F899A4BE5}"/>
              </a:ext>
            </a:extLst>
          </p:cNvPr>
          <p:cNvPicPr>
            <a:picLocks noChangeAspect="1"/>
          </p:cNvPicPr>
          <p:nvPr/>
        </p:nvPicPr>
        <p:blipFill>
          <a:blip r:embed="rId2"/>
          <a:stretch>
            <a:fillRect/>
          </a:stretch>
        </p:blipFill>
        <p:spPr>
          <a:xfrm>
            <a:off x="0" y="1754331"/>
            <a:ext cx="12192000" cy="2494191"/>
          </a:xfrm>
          <a:prstGeom prst="rect">
            <a:avLst/>
          </a:prstGeom>
        </p:spPr>
      </p:pic>
    </p:spTree>
    <p:extLst>
      <p:ext uri="{BB962C8B-B14F-4D97-AF65-F5344CB8AC3E}">
        <p14:creationId xmlns:p14="http://schemas.microsoft.com/office/powerpoint/2010/main" val="4292921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a:lstStyle/>
          <a:p>
            <a:r>
              <a:rPr lang="en-US" dirty="0"/>
              <a:t>Success Factor: </a:t>
            </a:r>
            <a:r>
              <a:rPr lang="en-US" sz="3200" dirty="0"/>
              <a:t>Payload and Orbit</a:t>
            </a:r>
            <a:endParaRPr lang="en-US" dirty="0"/>
          </a:p>
        </p:txBody>
      </p:sp>
      <p:sp>
        <p:nvSpPr>
          <p:cNvPr id="9" name="Espace réservé du contenu 8">
            <a:extLst>
              <a:ext uri="{FF2B5EF4-FFF2-40B4-BE49-F238E27FC236}">
                <a16:creationId xmlns:a16="http://schemas.microsoft.com/office/drawing/2014/main" id="{6179FBD3-30CB-44B6-961C-2C416510ACC4}"/>
              </a:ext>
            </a:extLst>
          </p:cNvPr>
          <p:cNvSpPr>
            <a:spLocks noGrp="1"/>
          </p:cNvSpPr>
          <p:nvPr>
            <p:ph sz="half" idx="2"/>
          </p:nvPr>
        </p:nvSpPr>
        <p:spPr>
          <a:xfrm>
            <a:off x="862584" y="4469129"/>
            <a:ext cx="10998252" cy="1707833"/>
          </a:xfrm>
        </p:spPr>
        <p:txBody>
          <a:bodyPr>
            <a:normAutofit lnSpcReduction="10000"/>
          </a:bodyPr>
          <a:lstStyle/>
          <a:p>
            <a:r>
              <a:rPr lang="en-US" dirty="0"/>
              <a:t>Higher successful landing rates as payload mass increases are associated with the orbits: Polar, LEO, and ISS.</a:t>
            </a:r>
          </a:p>
          <a:p>
            <a:r>
              <a:rPr lang="en-US" dirty="0"/>
              <a:t>The GTO and VLEO orbits do not appear to have payload mass as a factor in positive or negative landing success.</a:t>
            </a:r>
            <a:endParaRPr lang="fr-CA" dirty="0"/>
          </a:p>
        </p:txBody>
      </p:sp>
      <p:pic>
        <p:nvPicPr>
          <p:cNvPr id="5" name="Image 4">
            <a:extLst>
              <a:ext uri="{FF2B5EF4-FFF2-40B4-BE49-F238E27FC236}">
                <a16:creationId xmlns:a16="http://schemas.microsoft.com/office/drawing/2014/main" id="{2593CC10-F23F-4481-A2DD-447FD575C98A}"/>
              </a:ext>
            </a:extLst>
          </p:cNvPr>
          <p:cNvPicPr>
            <a:picLocks noChangeAspect="1"/>
          </p:cNvPicPr>
          <p:nvPr/>
        </p:nvPicPr>
        <p:blipFill>
          <a:blip r:embed="rId2"/>
          <a:stretch>
            <a:fillRect/>
          </a:stretch>
        </p:blipFill>
        <p:spPr>
          <a:xfrm>
            <a:off x="0" y="1623495"/>
            <a:ext cx="12192000" cy="2513730"/>
          </a:xfrm>
          <a:prstGeom prst="rect">
            <a:avLst/>
          </a:prstGeom>
        </p:spPr>
      </p:pic>
    </p:spTree>
    <p:extLst>
      <p:ext uri="{BB962C8B-B14F-4D97-AF65-F5344CB8AC3E}">
        <p14:creationId xmlns:p14="http://schemas.microsoft.com/office/powerpoint/2010/main" val="1662615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EDA with SQL Results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989444" y="1493520"/>
            <a:ext cx="4364355" cy="4351338"/>
          </a:xfrm>
        </p:spPr>
        <p:txBody>
          <a:bodyPr>
            <a:normAutofit fontScale="77500" lnSpcReduction="20000"/>
          </a:bodyPr>
          <a:lstStyle/>
          <a:p>
            <a:r>
              <a:rPr lang="en-US" dirty="0"/>
              <a:t>Note that this analysis of outcomes is for the date range 2010-06-04 to 2017-03-20 only.</a:t>
            </a:r>
          </a:p>
          <a:p>
            <a:r>
              <a:rPr lang="en-US" dirty="0"/>
              <a:t>Given the span of time (almost 7 years), it is interesting to note that “No attempt” has a total outcome count of 10 for those years, and the earlier identification of an anomalous result for the success rate in 2018 had a count of 6 “No attempt” outcomes.</a:t>
            </a:r>
          </a:p>
          <a:p>
            <a:r>
              <a:rPr lang="en-US" dirty="0"/>
              <a:t>Of note, the dataset for the SQL analysis included an additional 11 lines of data (101 records versus 90 lines in the datasets used for all other analyses) and 4 launch sites.</a:t>
            </a:r>
          </a:p>
        </p:txBody>
      </p:sp>
      <p:graphicFrame>
        <p:nvGraphicFramePr>
          <p:cNvPr id="7" name="Tableau 7">
            <a:extLst>
              <a:ext uri="{FF2B5EF4-FFF2-40B4-BE49-F238E27FC236}">
                <a16:creationId xmlns:a16="http://schemas.microsoft.com/office/drawing/2014/main" id="{1B6F8519-9494-4844-913D-B86B6D0DB8EC}"/>
              </a:ext>
            </a:extLst>
          </p:cNvPr>
          <p:cNvGraphicFramePr>
            <a:graphicFrameLocks noGrp="1"/>
          </p:cNvGraphicFramePr>
          <p:nvPr>
            <p:ph sz="half" idx="1"/>
            <p:extLst>
              <p:ext uri="{D42A27DB-BD31-4B8C-83A1-F6EECF244321}">
                <p14:modId xmlns:p14="http://schemas.microsoft.com/office/powerpoint/2010/main" val="3835325258"/>
              </p:ext>
            </p:extLst>
          </p:nvPr>
        </p:nvGraphicFramePr>
        <p:xfrm>
          <a:off x="838200" y="1473835"/>
          <a:ext cx="5596890" cy="3591560"/>
        </p:xfrm>
        <a:graphic>
          <a:graphicData uri="http://schemas.openxmlformats.org/drawingml/2006/table">
            <a:tbl>
              <a:tblPr firstRow="1" bandRow="1">
                <a:tableStyleId>{5C22544A-7EE6-4342-B048-85BDC9FD1C3A}</a:tableStyleId>
              </a:tblPr>
              <a:tblGrid>
                <a:gridCol w="3059430">
                  <a:extLst>
                    <a:ext uri="{9D8B030D-6E8A-4147-A177-3AD203B41FA5}">
                      <a16:colId xmlns:a16="http://schemas.microsoft.com/office/drawing/2014/main" val="2338570650"/>
                    </a:ext>
                  </a:extLst>
                </a:gridCol>
                <a:gridCol w="1154430">
                  <a:extLst>
                    <a:ext uri="{9D8B030D-6E8A-4147-A177-3AD203B41FA5}">
                      <a16:colId xmlns:a16="http://schemas.microsoft.com/office/drawing/2014/main" val="970354643"/>
                    </a:ext>
                  </a:extLst>
                </a:gridCol>
                <a:gridCol w="1383030">
                  <a:extLst>
                    <a:ext uri="{9D8B030D-6E8A-4147-A177-3AD203B41FA5}">
                      <a16:colId xmlns:a16="http://schemas.microsoft.com/office/drawing/2014/main" val="1311007837"/>
                    </a:ext>
                  </a:extLst>
                </a:gridCol>
              </a:tblGrid>
              <a:tr h="370840">
                <a:tc>
                  <a:txBody>
                    <a:bodyPr/>
                    <a:lstStyle/>
                    <a:p>
                      <a:pPr algn="l" fontAlgn="ctr"/>
                      <a:r>
                        <a:rPr lang="fr-CA" b="1" dirty="0">
                          <a:effectLst/>
                        </a:rPr>
                        <a:t>Landing </a:t>
                      </a:r>
                      <a:r>
                        <a:rPr lang="fr-CA" b="1" dirty="0" err="1">
                          <a:effectLst/>
                        </a:rPr>
                        <a:t>Outcome</a:t>
                      </a:r>
                      <a:endParaRPr lang="fr-CA" b="1" dirty="0">
                        <a:effectLst/>
                      </a:endParaRPr>
                    </a:p>
                  </a:txBody>
                  <a:tcPr marL="38100" marR="38100" marT="38100" marB="38100" anchor="ctr"/>
                </a:tc>
                <a:tc>
                  <a:txBody>
                    <a:bodyPr/>
                    <a:lstStyle/>
                    <a:p>
                      <a:pPr algn="ctr" fontAlgn="ctr"/>
                      <a:r>
                        <a:rPr lang="fr-CA" b="1" dirty="0">
                          <a:effectLst/>
                        </a:rPr>
                        <a:t>Count of </a:t>
                      </a:r>
                      <a:r>
                        <a:rPr lang="fr-CA" b="1" dirty="0" err="1">
                          <a:effectLst/>
                        </a:rPr>
                        <a:t>Outcomes</a:t>
                      </a:r>
                      <a:endParaRPr lang="fr-CA" b="1" dirty="0">
                        <a:effectLst/>
                      </a:endParaRPr>
                    </a:p>
                  </a:txBody>
                  <a:tcPr marL="38100" marR="38100" marT="38100" marB="38100" anchor="ctr"/>
                </a:tc>
                <a:tc>
                  <a:txBody>
                    <a:bodyPr/>
                    <a:lstStyle/>
                    <a:p>
                      <a:pPr algn="ctr" fontAlgn="ctr"/>
                      <a:r>
                        <a:rPr lang="fr-CA" b="1" dirty="0">
                          <a:effectLst/>
                        </a:rPr>
                        <a:t>Rank of </a:t>
                      </a:r>
                      <a:r>
                        <a:rPr lang="fr-CA" b="1" dirty="0" err="1">
                          <a:effectLst/>
                        </a:rPr>
                        <a:t>Outcomes</a:t>
                      </a:r>
                      <a:endParaRPr lang="fr-CA" b="1" dirty="0">
                        <a:effectLst/>
                      </a:endParaRPr>
                    </a:p>
                  </a:txBody>
                  <a:tcPr marL="38100" marR="38100" marT="38100" marB="38100" anchor="ctr"/>
                </a:tc>
                <a:extLst>
                  <a:ext uri="{0D108BD9-81ED-4DB2-BD59-A6C34878D82A}">
                    <a16:rowId xmlns:a16="http://schemas.microsoft.com/office/drawing/2014/main" val="3124824527"/>
                  </a:ext>
                </a:extLst>
              </a:tr>
              <a:tr h="370840">
                <a:tc>
                  <a:txBody>
                    <a:bodyPr/>
                    <a:lstStyle/>
                    <a:p>
                      <a:pPr algn="l" fontAlgn="ctr"/>
                      <a:r>
                        <a:rPr lang="fr-CA">
                          <a:effectLst/>
                        </a:rPr>
                        <a:t>No attempt</a:t>
                      </a:r>
                    </a:p>
                  </a:txBody>
                  <a:tcPr marL="38100" marR="38100" marT="38100" marB="38100" anchor="ctr"/>
                </a:tc>
                <a:tc>
                  <a:txBody>
                    <a:bodyPr/>
                    <a:lstStyle/>
                    <a:p>
                      <a:pPr algn="ctr" fontAlgn="ctr"/>
                      <a:r>
                        <a:rPr lang="fr-CA">
                          <a:effectLst/>
                        </a:rPr>
                        <a:t>10</a:t>
                      </a:r>
                    </a:p>
                  </a:txBody>
                  <a:tcPr marL="38100" marR="38100" marT="38100" marB="38100" anchor="ctr"/>
                </a:tc>
                <a:tc>
                  <a:txBody>
                    <a:bodyPr/>
                    <a:lstStyle/>
                    <a:p>
                      <a:pPr algn="ctr" fontAlgn="ctr"/>
                      <a:r>
                        <a:rPr lang="fr-CA" dirty="0">
                          <a:effectLst/>
                        </a:rPr>
                        <a:t>8</a:t>
                      </a:r>
                    </a:p>
                  </a:txBody>
                  <a:tcPr marL="38100" marR="38100" marT="38100" marB="38100" anchor="ctr"/>
                </a:tc>
                <a:extLst>
                  <a:ext uri="{0D108BD9-81ED-4DB2-BD59-A6C34878D82A}">
                    <a16:rowId xmlns:a16="http://schemas.microsoft.com/office/drawing/2014/main" val="1406780949"/>
                  </a:ext>
                </a:extLst>
              </a:tr>
              <a:tr h="370840">
                <a:tc>
                  <a:txBody>
                    <a:bodyPr/>
                    <a:lstStyle/>
                    <a:p>
                      <a:pPr algn="l" fontAlgn="ctr"/>
                      <a:r>
                        <a:rPr lang="fr-CA">
                          <a:effectLst/>
                        </a:rPr>
                        <a:t>Success (drone ship)</a:t>
                      </a:r>
                    </a:p>
                  </a:txBody>
                  <a:tcPr marL="38100" marR="38100" marT="38100" marB="38100" anchor="ctr"/>
                </a:tc>
                <a:tc>
                  <a:txBody>
                    <a:bodyPr/>
                    <a:lstStyle/>
                    <a:p>
                      <a:pPr algn="ctr" fontAlgn="ctr"/>
                      <a:r>
                        <a:rPr lang="fr-CA">
                          <a:effectLst/>
                        </a:rPr>
                        <a:t>5</a:t>
                      </a:r>
                    </a:p>
                  </a:txBody>
                  <a:tcPr marL="38100" marR="38100" marT="38100" marB="38100" anchor="ctr"/>
                </a:tc>
                <a:tc>
                  <a:txBody>
                    <a:bodyPr/>
                    <a:lstStyle/>
                    <a:p>
                      <a:pPr algn="ctr" fontAlgn="ctr"/>
                      <a:r>
                        <a:rPr lang="fr-CA" dirty="0">
                          <a:effectLst/>
                        </a:rPr>
                        <a:t>6</a:t>
                      </a:r>
                    </a:p>
                  </a:txBody>
                  <a:tcPr marL="38100" marR="38100" marT="38100" marB="38100" anchor="ctr"/>
                </a:tc>
                <a:extLst>
                  <a:ext uri="{0D108BD9-81ED-4DB2-BD59-A6C34878D82A}">
                    <a16:rowId xmlns:a16="http://schemas.microsoft.com/office/drawing/2014/main" val="2486715873"/>
                  </a:ext>
                </a:extLst>
              </a:tr>
              <a:tr h="370840">
                <a:tc>
                  <a:txBody>
                    <a:bodyPr/>
                    <a:lstStyle/>
                    <a:p>
                      <a:pPr algn="l" fontAlgn="ctr"/>
                      <a:r>
                        <a:rPr lang="fr-CA">
                          <a:effectLst/>
                        </a:rPr>
                        <a:t>Failure (drone ship)</a:t>
                      </a:r>
                    </a:p>
                  </a:txBody>
                  <a:tcPr marL="38100" marR="38100" marT="38100" marB="38100" anchor="ctr"/>
                </a:tc>
                <a:tc>
                  <a:txBody>
                    <a:bodyPr/>
                    <a:lstStyle/>
                    <a:p>
                      <a:pPr algn="ctr" fontAlgn="ctr"/>
                      <a:r>
                        <a:rPr lang="fr-CA">
                          <a:effectLst/>
                        </a:rPr>
                        <a:t>5</a:t>
                      </a:r>
                    </a:p>
                  </a:txBody>
                  <a:tcPr marL="38100" marR="38100" marT="38100" marB="38100" anchor="ctr"/>
                </a:tc>
                <a:tc>
                  <a:txBody>
                    <a:bodyPr/>
                    <a:lstStyle/>
                    <a:p>
                      <a:pPr algn="ctr" fontAlgn="ctr"/>
                      <a:r>
                        <a:rPr lang="fr-CA" dirty="0">
                          <a:effectLst/>
                        </a:rPr>
                        <a:t>6</a:t>
                      </a:r>
                    </a:p>
                  </a:txBody>
                  <a:tcPr marL="38100" marR="38100" marT="38100" marB="38100" anchor="ctr"/>
                </a:tc>
                <a:extLst>
                  <a:ext uri="{0D108BD9-81ED-4DB2-BD59-A6C34878D82A}">
                    <a16:rowId xmlns:a16="http://schemas.microsoft.com/office/drawing/2014/main" val="43089651"/>
                  </a:ext>
                </a:extLst>
              </a:tr>
              <a:tr h="370840">
                <a:tc>
                  <a:txBody>
                    <a:bodyPr/>
                    <a:lstStyle/>
                    <a:p>
                      <a:pPr algn="l" fontAlgn="ctr"/>
                      <a:r>
                        <a:rPr lang="fr-CA">
                          <a:effectLst/>
                        </a:rPr>
                        <a:t>Success (ground pad)</a:t>
                      </a:r>
                    </a:p>
                  </a:txBody>
                  <a:tcPr marL="38100" marR="38100" marT="38100" marB="38100" anchor="ctr"/>
                </a:tc>
                <a:tc>
                  <a:txBody>
                    <a:bodyPr/>
                    <a:lstStyle/>
                    <a:p>
                      <a:pPr algn="ctr" fontAlgn="ctr"/>
                      <a:r>
                        <a:rPr lang="fr-CA">
                          <a:effectLst/>
                        </a:rPr>
                        <a:t>3</a:t>
                      </a:r>
                    </a:p>
                  </a:txBody>
                  <a:tcPr marL="38100" marR="38100" marT="38100" marB="38100" anchor="ctr"/>
                </a:tc>
                <a:tc>
                  <a:txBody>
                    <a:bodyPr/>
                    <a:lstStyle/>
                    <a:p>
                      <a:pPr algn="ctr" fontAlgn="ctr"/>
                      <a:r>
                        <a:rPr lang="fr-CA" dirty="0">
                          <a:effectLst/>
                        </a:rPr>
                        <a:t>4</a:t>
                      </a:r>
                    </a:p>
                  </a:txBody>
                  <a:tcPr marL="38100" marR="38100" marT="38100" marB="38100" anchor="ctr"/>
                </a:tc>
                <a:extLst>
                  <a:ext uri="{0D108BD9-81ED-4DB2-BD59-A6C34878D82A}">
                    <a16:rowId xmlns:a16="http://schemas.microsoft.com/office/drawing/2014/main" val="2065563172"/>
                  </a:ext>
                </a:extLst>
              </a:tr>
              <a:tr h="370840">
                <a:tc>
                  <a:txBody>
                    <a:bodyPr/>
                    <a:lstStyle/>
                    <a:p>
                      <a:pPr algn="l" fontAlgn="ctr"/>
                      <a:r>
                        <a:rPr lang="fr-CA">
                          <a:effectLst/>
                        </a:rPr>
                        <a:t>Controlled (ocean)</a:t>
                      </a:r>
                    </a:p>
                  </a:txBody>
                  <a:tcPr marL="38100" marR="38100" marT="38100" marB="38100" anchor="ctr"/>
                </a:tc>
                <a:tc>
                  <a:txBody>
                    <a:bodyPr/>
                    <a:lstStyle/>
                    <a:p>
                      <a:pPr algn="ctr" fontAlgn="ctr"/>
                      <a:r>
                        <a:rPr lang="fr-CA">
                          <a:effectLst/>
                        </a:rPr>
                        <a:t>3</a:t>
                      </a:r>
                    </a:p>
                  </a:txBody>
                  <a:tcPr marL="38100" marR="38100" marT="38100" marB="38100" anchor="ctr"/>
                </a:tc>
                <a:tc>
                  <a:txBody>
                    <a:bodyPr/>
                    <a:lstStyle/>
                    <a:p>
                      <a:pPr algn="ctr" fontAlgn="ctr"/>
                      <a:r>
                        <a:rPr lang="fr-CA" dirty="0">
                          <a:effectLst/>
                        </a:rPr>
                        <a:t>4</a:t>
                      </a:r>
                    </a:p>
                  </a:txBody>
                  <a:tcPr marL="38100" marR="38100" marT="38100" marB="38100" anchor="ctr"/>
                </a:tc>
                <a:extLst>
                  <a:ext uri="{0D108BD9-81ED-4DB2-BD59-A6C34878D82A}">
                    <a16:rowId xmlns:a16="http://schemas.microsoft.com/office/drawing/2014/main" val="4104476662"/>
                  </a:ext>
                </a:extLst>
              </a:tr>
              <a:tr h="370840">
                <a:tc>
                  <a:txBody>
                    <a:bodyPr/>
                    <a:lstStyle/>
                    <a:p>
                      <a:pPr algn="l" fontAlgn="ctr"/>
                      <a:r>
                        <a:rPr lang="fr-CA">
                          <a:effectLst/>
                        </a:rPr>
                        <a:t>Uncontrolled (ocean)</a:t>
                      </a:r>
                    </a:p>
                  </a:txBody>
                  <a:tcPr marL="38100" marR="38100" marT="38100" marB="38100" anchor="ctr"/>
                </a:tc>
                <a:tc>
                  <a:txBody>
                    <a:bodyPr/>
                    <a:lstStyle/>
                    <a:p>
                      <a:pPr algn="ctr" fontAlgn="ctr"/>
                      <a:r>
                        <a:rPr lang="fr-CA">
                          <a:effectLst/>
                        </a:rPr>
                        <a:t>2</a:t>
                      </a:r>
                    </a:p>
                  </a:txBody>
                  <a:tcPr marL="38100" marR="38100" marT="38100" marB="38100" anchor="ctr"/>
                </a:tc>
                <a:tc>
                  <a:txBody>
                    <a:bodyPr/>
                    <a:lstStyle/>
                    <a:p>
                      <a:pPr algn="ctr" fontAlgn="ctr"/>
                      <a:r>
                        <a:rPr lang="fr-CA" dirty="0">
                          <a:effectLst/>
                        </a:rPr>
                        <a:t>2</a:t>
                      </a:r>
                    </a:p>
                  </a:txBody>
                  <a:tcPr marL="38100" marR="38100" marT="38100" marB="38100" anchor="ctr"/>
                </a:tc>
                <a:extLst>
                  <a:ext uri="{0D108BD9-81ED-4DB2-BD59-A6C34878D82A}">
                    <a16:rowId xmlns:a16="http://schemas.microsoft.com/office/drawing/2014/main" val="3153275494"/>
                  </a:ext>
                </a:extLst>
              </a:tr>
              <a:tr h="370840">
                <a:tc>
                  <a:txBody>
                    <a:bodyPr/>
                    <a:lstStyle/>
                    <a:p>
                      <a:pPr algn="l" fontAlgn="ctr"/>
                      <a:r>
                        <a:rPr lang="fr-CA">
                          <a:effectLst/>
                        </a:rPr>
                        <a:t>Failure (parachute)</a:t>
                      </a:r>
                    </a:p>
                  </a:txBody>
                  <a:tcPr marL="38100" marR="38100" marT="38100" marB="38100" anchor="ctr"/>
                </a:tc>
                <a:tc>
                  <a:txBody>
                    <a:bodyPr/>
                    <a:lstStyle/>
                    <a:p>
                      <a:pPr algn="ctr" fontAlgn="ctr"/>
                      <a:r>
                        <a:rPr lang="fr-CA">
                          <a:effectLst/>
                        </a:rPr>
                        <a:t>2</a:t>
                      </a:r>
                    </a:p>
                  </a:txBody>
                  <a:tcPr marL="38100" marR="38100" marT="38100" marB="38100" anchor="ctr"/>
                </a:tc>
                <a:tc>
                  <a:txBody>
                    <a:bodyPr/>
                    <a:lstStyle/>
                    <a:p>
                      <a:pPr algn="ctr" fontAlgn="ctr"/>
                      <a:r>
                        <a:rPr lang="fr-CA" dirty="0">
                          <a:effectLst/>
                        </a:rPr>
                        <a:t>2</a:t>
                      </a:r>
                    </a:p>
                  </a:txBody>
                  <a:tcPr marL="38100" marR="38100" marT="38100" marB="38100" anchor="ctr"/>
                </a:tc>
                <a:extLst>
                  <a:ext uri="{0D108BD9-81ED-4DB2-BD59-A6C34878D82A}">
                    <a16:rowId xmlns:a16="http://schemas.microsoft.com/office/drawing/2014/main" val="2341224263"/>
                  </a:ext>
                </a:extLst>
              </a:tr>
              <a:tr h="370840">
                <a:tc>
                  <a:txBody>
                    <a:bodyPr/>
                    <a:lstStyle/>
                    <a:p>
                      <a:pPr algn="l" fontAlgn="ctr"/>
                      <a:r>
                        <a:rPr lang="fr-CA">
                          <a:effectLst/>
                        </a:rPr>
                        <a:t>Precluded (drone ship)</a:t>
                      </a:r>
                    </a:p>
                  </a:txBody>
                  <a:tcPr marL="38100" marR="38100" marT="38100" marB="38100" anchor="ctr"/>
                </a:tc>
                <a:tc>
                  <a:txBody>
                    <a:bodyPr/>
                    <a:lstStyle/>
                    <a:p>
                      <a:pPr algn="ctr" fontAlgn="ctr"/>
                      <a:r>
                        <a:rPr lang="fr-CA">
                          <a:effectLst/>
                        </a:rPr>
                        <a:t>1</a:t>
                      </a:r>
                    </a:p>
                  </a:txBody>
                  <a:tcPr marL="38100" marR="38100" marT="38100" marB="38100" anchor="ctr"/>
                </a:tc>
                <a:tc>
                  <a:txBody>
                    <a:bodyPr/>
                    <a:lstStyle/>
                    <a:p>
                      <a:pPr algn="ctr" fontAlgn="ctr"/>
                      <a:r>
                        <a:rPr lang="fr-CA" dirty="0">
                          <a:effectLst/>
                        </a:rPr>
                        <a:t>1</a:t>
                      </a:r>
                    </a:p>
                  </a:txBody>
                  <a:tcPr marL="38100" marR="38100" marT="38100" marB="38100" anchor="ctr"/>
                </a:tc>
                <a:extLst>
                  <a:ext uri="{0D108BD9-81ED-4DB2-BD59-A6C34878D82A}">
                    <a16:rowId xmlns:a16="http://schemas.microsoft.com/office/drawing/2014/main" val="2195972545"/>
                  </a:ext>
                </a:extLst>
              </a:tr>
            </a:tbl>
          </a:graphicData>
        </a:graphic>
      </p:graphicFrame>
      <p:sp>
        <p:nvSpPr>
          <p:cNvPr id="8" name="ZoneTexte 7">
            <a:extLst>
              <a:ext uri="{FF2B5EF4-FFF2-40B4-BE49-F238E27FC236}">
                <a16:creationId xmlns:a16="http://schemas.microsoft.com/office/drawing/2014/main" id="{D880D465-03D8-4A6C-A98E-EC67FCF6BC21}"/>
              </a:ext>
            </a:extLst>
          </p:cNvPr>
          <p:cNvSpPr txBox="1"/>
          <p:nvPr/>
        </p:nvSpPr>
        <p:spPr>
          <a:xfrm>
            <a:off x="731520" y="5715000"/>
            <a:ext cx="6078853" cy="369332"/>
          </a:xfrm>
          <a:prstGeom prst="rect">
            <a:avLst/>
          </a:prstGeom>
          <a:noFill/>
        </p:spPr>
        <p:txBody>
          <a:bodyPr wrap="square" rtlCol="0">
            <a:spAutoFit/>
          </a:bodyPr>
          <a:lstStyle/>
          <a:p>
            <a:r>
              <a:rPr lang="fr-CA" i="1" dirty="0"/>
              <a:t>See the Appendix for the full </a:t>
            </a:r>
            <a:r>
              <a:rPr lang="fr-CA" i="1" dirty="0" err="1"/>
              <a:t>slate</a:t>
            </a:r>
            <a:r>
              <a:rPr lang="fr-CA" i="1" dirty="0"/>
              <a:t> of SQL </a:t>
            </a:r>
            <a:r>
              <a:rPr lang="fr-CA" i="1" dirty="0" err="1"/>
              <a:t>tasks</a:t>
            </a:r>
            <a:r>
              <a:rPr lang="fr-CA" i="1" dirty="0"/>
              <a:t> for the </a:t>
            </a:r>
            <a:r>
              <a:rPr lang="fr-CA" i="1" dirty="0" err="1"/>
              <a:t>analysis</a:t>
            </a:r>
            <a:r>
              <a:rPr lang="fr-CA" i="1" dirty="0"/>
              <a:t>.</a:t>
            </a:r>
          </a:p>
        </p:txBody>
      </p:sp>
    </p:spTree>
    <p:extLst>
      <p:ext uri="{BB962C8B-B14F-4D97-AF65-F5344CB8AC3E}">
        <p14:creationId xmlns:p14="http://schemas.microsoft.com/office/powerpoint/2010/main" val="2659604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Interactive Map </a:t>
            </a:r>
            <a:r>
              <a:rPr lang="en-US" sz="2800" dirty="0"/>
              <a:t>– Launch Site Locations</a:t>
            </a:r>
            <a:endParaRPr lang="en-US" dirty="0"/>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600950" y="1690688"/>
            <a:ext cx="3977640" cy="3957567"/>
          </a:xfrm>
        </p:spPr>
        <p:txBody>
          <a:bodyPr>
            <a:normAutofit fontScale="85000" lnSpcReduction="20000"/>
          </a:bodyPr>
          <a:lstStyle/>
          <a:p>
            <a:pPr marL="0" indent="0">
              <a:buNone/>
            </a:pPr>
            <a:r>
              <a:rPr lang="en-US" sz="2200" dirty="0"/>
              <a:t>The SpaceX launch sites are on the east (state of Florida, count of 3) and west (state of California, count of 1) coasts of the United States of America (US). </a:t>
            </a:r>
          </a:p>
          <a:p>
            <a:pPr marL="0" indent="0">
              <a:buNone/>
            </a:pPr>
            <a:endParaRPr lang="en-US" sz="2200" dirty="0"/>
          </a:p>
          <a:p>
            <a:pPr marL="0" indent="0">
              <a:buNone/>
            </a:pPr>
            <a:r>
              <a:rPr lang="en-US" sz="2200" dirty="0"/>
              <a:t>The locations are also in the southern portion of the US, and given the geopolitical borders, are located in proximity to the equator (given the geopolitical borders for each coast).</a:t>
            </a:r>
          </a:p>
          <a:p>
            <a:pPr marL="0" indent="0">
              <a:buNone/>
            </a:pPr>
            <a:endParaRPr lang="en-US" sz="2200" dirty="0"/>
          </a:p>
          <a:p>
            <a:pPr marL="0" indent="0">
              <a:buNone/>
            </a:pPr>
            <a:r>
              <a:rPr lang="en-US" sz="2200" dirty="0"/>
              <a:t>This analysis used the provided dataset “</a:t>
            </a:r>
            <a:r>
              <a:rPr lang="en-US" sz="2200" i="1" dirty="0"/>
              <a:t>spacex_launch_geo.csv</a:t>
            </a:r>
            <a:r>
              <a:rPr lang="en-US" sz="2200" dirty="0"/>
              <a:t>” which identified 4 launch sites.</a:t>
            </a:r>
          </a:p>
        </p:txBody>
      </p:sp>
      <p:pic>
        <p:nvPicPr>
          <p:cNvPr id="6" name="Image 5">
            <a:extLst>
              <a:ext uri="{FF2B5EF4-FFF2-40B4-BE49-F238E27FC236}">
                <a16:creationId xmlns:a16="http://schemas.microsoft.com/office/drawing/2014/main" id="{59062A53-A5A4-4F4E-B3E3-B59BB3F4EE6C}"/>
              </a:ext>
            </a:extLst>
          </p:cNvPr>
          <p:cNvPicPr>
            <a:picLocks noChangeAspect="1"/>
          </p:cNvPicPr>
          <p:nvPr/>
        </p:nvPicPr>
        <p:blipFill>
          <a:blip r:embed="rId2"/>
          <a:stretch>
            <a:fillRect/>
          </a:stretch>
        </p:blipFill>
        <p:spPr>
          <a:xfrm>
            <a:off x="838200" y="1690688"/>
            <a:ext cx="6625590" cy="3957567"/>
          </a:xfrm>
          <a:prstGeom prst="rect">
            <a:avLst/>
          </a:prstGeom>
        </p:spPr>
      </p:pic>
    </p:spTree>
    <p:extLst>
      <p:ext uri="{BB962C8B-B14F-4D97-AF65-F5344CB8AC3E}">
        <p14:creationId xmlns:p14="http://schemas.microsoft.com/office/powerpoint/2010/main" val="3785265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Interactive Map </a:t>
            </a:r>
            <a:r>
              <a:rPr lang="en-US" sz="2800" dirty="0"/>
              <a:t>– California VAFB SLC-4E</a:t>
            </a:r>
            <a:endParaRPr lang="en-US" dirty="0"/>
          </a:p>
        </p:txBody>
      </p:sp>
      <p:pic>
        <p:nvPicPr>
          <p:cNvPr id="14" name="Image 13">
            <a:extLst>
              <a:ext uri="{FF2B5EF4-FFF2-40B4-BE49-F238E27FC236}">
                <a16:creationId xmlns:a16="http://schemas.microsoft.com/office/drawing/2014/main" id="{51FB8D1F-0AFB-4279-A406-292669EE2FFE}"/>
              </a:ext>
            </a:extLst>
          </p:cNvPr>
          <p:cNvPicPr>
            <a:picLocks noChangeAspect="1"/>
          </p:cNvPicPr>
          <p:nvPr/>
        </p:nvPicPr>
        <p:blipFill>
          <a:blip r:embed="rId2"/>
          <a:stretch>
            <a:fillRect/>
          </a:stretch>
        </p:blipFill>
        <p:spPr>
          <a:xfrm>
            <a:off x="838200" y="1570535"/>
            <a:ext cx="3552825" cy="3305175"/>
          </a:xfrm>
          <a:prstGeom prst="rect">
            <a:avLst/>
          </a:prstGeom>
        </p:spPr>
      </p:pic>
      <p:pic>
        <p:nvPicPr>
          <p:cNvPr id="8" name="Image 7">
            <a:extLst>
              <a:ext uri="{FF2B5EF4-FFF2-40B4-BE49-F238E27FC236}">
                <a16:creationId xmlns:a16="http://schemas.microsoft.com/office/drawing/2014/main" id="{0751A59D-EA61-4B6D-A62E-C07693E6DF20}"/>
              </a:ext>
            </a:extLst>
          </p:cNvPr>
          <p:cNvPicPr>
            <a:picLocks noChangeAspect="1"/>
          </p:cNvPicPr>
          <p:nvPr/>
        </p:nvPicPr>
        <p:blipFill>
          <a:blip r:embed="rId3"/>
          <a:stretch>
            <a:fillRect/>
          </a:stretch>
        </p:blipFill>
        <p:spPr>
          <a:xfrm>
            <a:off x="3032760" y="3703319"/>
            <a:ext cx="2442210" cy="2093323"/>
          </a:xfrm>
          <a:prstGeom prst="rect">
            <a:avLst/>
          </a:prstGeom>
        </p:spPr>
      </p:pic>
      <p:sp>
        <p:nvSpPr>
          <p:cNvPr id="15" name="Content Placeholder 2">
            <a:extLst>
              <a:ext uri="{FF2B5EF4-FFF2-40B4-BE49-F238E27FC236}">
                <a16:creationId xmlns:a16="http://schemas.microsoft.com/office/drawing/2014/main" id="{40AE0D45-B5FF-455B-A119-EC28A73220BD}"/>
              </a:ext>
            </a:extLst>
          </p:cNvPr>
          <p:cNvSpPr txBox="1">
            <a:spLocks/>
          </p:cNvSpPr>
          <p:nvPr/>
        </p:nvSpPr>
        <p:spPr>
          <a:xfrm>
            <a:off x="5875020" y="1641020"/>
            <a:ext cx="5478780" cy="415562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200" dirty="0"/>
              <a:t>The SpaceX launch site (Vandenberg Space [Air] Force Base) on the west coast (state of California) of the United States of America (US). </a:t>
            </a:r>
          </a:p>
          <a:p>
            <a:pPr marL="0" indent="0">
              <a:buFont typeface="Arial"/>
              <a:buNone/>
            </a:pPr>
            <a:endParaRPr lang="en-US" sz="2200" dirty="0"/>
          </a:p>
          <a:p>
            <a:pPr marL="0" indent="0">
              <a:buFont typeface="Arial"/>
              <a:buNone/>
            </a:pPr>
            <a:r>
              <a:rPr lang="en-US" sz="2200" dirty="0"/>
              <a:t>All the launch records for this site  have the exact same coordinates. Therefore, the use of Marker clusters has been used to simplify the map presentation of the results.</a:t>
            </a:r>
          </a:p>
          <a:p>
            <a:pPr marL="0" indent="0">
              <a:buFont typeface="Arial"/>
              <a:buNone/>
            </a:pPr>
            <a:r>
              <a:rPr lang="en-US" sz="2200" dirty="0"/>
              <a:t>Expanding the detail behind the marker </a:t>
            </a:r>
            <a:r>
              <a:rPr lang="en-US" sz="2200" dirty="0" err="1"/>
              <a:t>cluser</a:t>
            </a:r>
            <a:r>
              <a:rPr lang="en-US" sz="2200" dirty="0"/>
              <a:t> enables the pop-up markers that provide the detail on the launch site success rate.</a:t>
            </a:r>
          </a:p>
          <a:p>
            <a:pPr marL="0" indent="0">
              <a:buFont typeface="Arial"/>
              <a:buNone/>
            </a:pPr>
            <a:r>
              <a:rPr lang="en-US" sz="2200" dirty="0"/>
              <a:t>Successful launches (class=1), are displayed with a green marker, and unsuccessful launches (class=0), the display uses a red marker.</a:t>
            </a:r>
          </a:p>
        </p:txBody>
      </p:sp>
    </p:spTree>
    <p:extLst>
      <p:ext uri="{BB962C8B-B14F-4D97-AF65-F5344CB8AC3E}">
        <p14:creationId xmlns:p14="http://schemas.microsoft.com/office/powerpoint/2010/main" val="9691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Table of Contents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120140" y="1589014"/>
            <a:ext cx="5958840" cy="4587590"/>
          </a:xfrm>
        </p:spPr>
        <p:txBody>
          <a:bodyPr>
            <a:normAutofit fontScale="92500" lnSpcReduction="20000"/>
          </a:bodyPr>
          <a:lstStyle/>
          <a:p>
            <a:r>
              <a:rPr lang="en-US" sz="2000" dirty="0"/>
              <a:t>Executive Summary</a:t>
            </a:r>
          </a:p>
          <a:p>
            <a:r>
              <a:rPr lang="en-US" sz="2000" dirty="0"/>
              <a:t>Introduction</a:t>
            </a:r>
          </a:p>
          <a:p>
            <a:r>
              <a:rPr lang="en-US" sz="2000" dirty="0"/>
              <a:t>Methodology</a:t>
            </a:r>
          </a:p>
          <a:p>
            <a:pPr lvl="1"/>
            <a:r>
              <a:rPr lang="en-US" sz="1600" dirty="0"/>
              <a:t>Data Collection and Wrangling</a:t>
            </a:r>
          </a:p>
          <a:p>
            <a:pPr lvl="1"/>
            <a:r>
              <a:rPr lang="en-US" sz="1600" dirty="0"/>
              <a:t>EDA and Interactive Visual Analysis</a:t>
            </a:r>
          </a:p>
          <a:p>
            <a:pPr lvl="1"/>
            <a:r>
              <a:rPr lang="en-US" sz="1600" dirty="0"/>
              <a:t>Predictive Analysis</a:t>
            </a:r>
          </a:p>
          <a:p>
            <a:r>
              <a:rPr lang="en-US" sz="2000" dirty="0"/>
              <a:t>Results</a:t>
            </a:r>
          </a:p>
          <a:p>
            <a:pPr lvl="1"/>
            <a:r>
              <a:rPr lang="en-US" sz="1600" dirty="0"/>
              <a:t>EDA with Visualization Results</a:t>
            </a:r>
          </a:p>
          <a:p>
            <a:pPr lvl="1"/>
            <a:r>
              <a:rPr lang="en-US" sz="1600" dirty="0"/>
              <a:t>EDA with SQL Results</a:t>
            </a:r>
          </a:p>
          <a:p>
            <a:pPr lvl="1"/>
            <a:r>
              <a:rPr lang="en-US" sz="1600" dirty="0"/>
              <a:t>Interactive Map</a:t>
            </a:r>
          </a:p>
          <a:p>
            <a:pPr lvl="1"/>
            <a:r>
              <a:rPr lang="en-US" sz="1600" dirty="0"/>
              <a:t>Dashboard</a:t>
            </a:r>
          </a:p>
          <a:p>
            <a:pPr lvl="1"/>
            <a:r>
              <a:rPr lang="en-US" sz="1600" dirty="0"/>
              <a:t>Predictive Analysis</a:t>
            </a:r>
          </a:p>
          <a:p>
            <a:r>
              <a:rPr lang="en-US" sz="2000" dirty="0"/>
              <a:t>Discussion</a:t>
            </a:r>
          </a:p>
          <a:p>
            <a:r>
              <a:rPr lang="en-US" sz="2000" dirty="0"/>
              <a:t>Conclusion</a:t>
            </a:r>
          </a:p>
          <a:p>
            <a:r>
              <a:rPr lang="en-US" sz="2000" dirty="0"/>
              <a:t>Appendix</a:t>
            </a:r>
          </a:p>
          <a:p>
            <a:r>
              <a:rPr lang="en-US" sz="2000" dirty="0"/>
              <a:t>References</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pic>
        <p:nvPicPr>
          <p:cNvPr id="7172" name="Picture 4" descr="See the source image">
            <a:extLst>
              <a:ext uri="{FF2B5EF4-FFF2-40B4-BE49-F238E27FC236}">
                <a16:creationId xmlns:a16="http://schemas.microsoft.com/office/drawing/2014/main" id="{08DEE4B7-4762-4943-91CB-09D16A101B0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65804" y="1783080"/>
            <a:ext cx="5901569" cy="3931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Interactive Map </a:t>
            </a:r>
            <a:r>
              <a:rPr lang="en-US" sz="2800" dirty="0"/>
              <a:t>– Florida KSC-LC 39A</a:t>
            </a:r>
            <a:endParaRPr lang="en-US" dirty="0"/>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075171" y="1577340"/>
            <a:ext cx="4278630" cy="4134109"/>
          </a:xfrm>
        </p:spPr>
        <p:txBody>
          <a:bodyPr>
            <a:normAutofit/>
          </a:bodyPr>
          <a:lstStyle/>
          <a:p>
            <a:pPr marL="0" indent="0">
              <a:buFont typeface="Arial"/>
              <a:buNone/>
            </a:pPr>
            <a:r>
              <a:rPr lang="en-US" sz="1600" dirty="0"/>
              <a:t>The SpaceX launch site KSC-LC 39A (Kennedy Space Centre) on the east coast (state of Florida) of the United States of America (US). </a:t>
            </a:r>
          </a:p>
          <a:p>
            <a:pPr marL="0" indent="0">
              <a:buFont typeface="Arial"/>
              <a:buNone/>
            </a:pPr>
            <a:endParaRPr lang="en-US" sz="1600" dirty="0"/>
          </a:p>
          <a:p>
            <a:pPr marL="0" indent="0">
              <a:buFont typeface="Arial"/>
              <a:buNone/>
            </a:pPr>
            <a:r>
              <a:rPr lang="en-US" sz="1600" dirty="0"/>
              <a:t>All the launch records for this site  have the exact same coordinates. Therefore, the use of Marker clusters has been used to simplify the map presentation of the results.</a:t>
            </a:r>
          </a:p>
          <a:p>
            <a:pPr marL="0" indent="0">
              <a:buFont typeface="Arial"/>
              <a:buNone/>
            </a:pPr>
            <a:r>
              <a:rPr lang="en-US" sz="1600" dirty="0"/>
              <a:t>Expanding the detail behind the marker </a:t>
            </a:r>
            <a:r>
              <a:rPr lang="en-US" sz="1600" dirty="0" err="1"/>
              <a:t>cluser</a:t>
            </a:r>
            <a:r>
              <a:rPr lang="en-US" sz="1600" dirty="0"/>
              <a:t> enables the pop-up markers that provide the detail on the launch site success rate.</a:t>
            </a:r>
          </a:p>
          <a:p>
            <a:pPr marL="0" indent="0">
              <a:buFont typeface="Arial"/>
              <a:buNone/>
            </a:pPr>
            <a:r>
              <a:rPr lang="en-US" sz="1600" dirty="0"/>
              <a:t>Successful launches (class=1), are displayed with a green marker, and unsuccessful launches (class=0), the display uses a red marker.</a:t>
            </a:r>
          </a:p>
        </p:txBody>
      </p:sp>
      <p:pic>
        <p:nvPicPr>
          <p:cNvPr id="5" name="Image 4">
            <a:extLst>
              <a:ext uri="{FF2B5EF4-FFF2-40B4-BE49-F238E27FC236}">
                <a16:creationId xmlns:a16="http://schemas.microsoft.com/office/drawing/2014/main" id="{F5D200A5-EFD0-4E44-B4C5-E72AF6C32A5E}"/>
              </a:ext>
            </a:extLst>
          </p:cNvPr>
          <p:cNvPicPr>
            <a:picLocks noChangeAspect="1"/>
          </p:cNvPicPr>
          <p:nvPr/>
        </p:nvPicPr>
        <p:blipFill>
          <a:blip r:embed="rId2"/>
          <a:stretch>
            <a:fillRect/>
          </a:stretch>
        </p:blipFill>
        <p:spPr>
          <a:xfrm>
            <a:off x="522922" y="1489622"/>
            <a:ext cx="3990975" cy="3305175"/>
          </a:xfrm>
          <a:prstGeom prst="rect">
            <a:avLst/>
          </a:prstGeom>
        </p:spPr>
      </p:pic>
      <p:pic>
        <p:nvPicPr>
          <p:cNvPr id="7" name="Image 6">
            <a:extLst>
              <a:ext uri="{FF2B5EF4-FFF2-40B4-BE49-F238E27FC236}">
                <a16:creationId xmlns:a16="http://schemas.microsoft.com/office/drawing/2014/main" id="{671803ED-8BB4-48A1-A5B4-F0D32EAC7F79}"/>
              </a:ext>
            </a:extLst>
          </p:cNvPr>
          <p:cNvPicPr>
            <a:picLocks noChangeAspect="1"/>
          </p:cNvPicPr>
          <p:nvPr/>
        </p:nvPicPr>
        <p:blipFill>
          <a:blip r:embed="rId3"/>
          <a:stretch>
            <a:fillRect/>
          </a:stretch>
        </p:blipFill>
        <p:spPr>
          <a:xfrm>
            <a:off x="4561998" y="1489622"/>
            <a:ext cx="2247900" cy="2057400"/>
          </a:xfrm>
          <a:prstGeom prst="rect">
            <a:avLst/>
          </a:prstGeom>
        </p:spPr>
      </p:pic>
    </p:spTree>
    <p:extLst>
      <p:ext uri="{BB962C8B-B14F-4D97-AF65-F5344CB8AC3E}">
        <p14:creationId xmlns:p14="http://schemas.microsoft.com/office/powerpoint/2010/main" val="3416189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Interactive Map</a:t>
            </a:r>
            <a:r>
              <a:rPr lang="en-US" sz="3200" dirty="0"/>
              <a:t> </a:t>
            </a:r>
            <a:r>
              <a:rPr lang="en-US" sz="2800" dirty="0"/>
              <a:t>– Florida CCAFS (S)LC-40</a:t>
            </a:r>
            <a:r>
              <a:rPr lang="en-US" sz="2800" baseline="30000" dirty="0"/>
              <a:t>1</a:t>
            </a:r>
            <a:endParaRPr lang="en-US" baseline="30000" dirty="0"/>
          </a:p>
        </p:txBody>
      </p:sp>
      <p:pic>
        <p:nvPicPr>
          <p:cNvPr id="5" name="Image 4">
            <a:extLst>
              <a:ext uri="{FF2B5EF4-FFF2-40B4-BE49-F238E27FC236}">
                <a16:creationId xmlns:a16="http://schemas.microsoft.com/office/drawing/2014/main" id="{F5D200A5-EFD0-4E44-B4C5-E72AF6C32A5E}"/>
              </a:ext>
            </a:extLst>
          </p:cNvPr>
          <p:cNvPicPr>
            <a:picLocks noChangeAspect="1"/>
          </p:cNvPicPr>
          <p:nvPr/>
        </p:nvPicPr>
        <p:blipFill>
          <a:blip r:embed="rId2"/>
          <a:stretch>
            <a:fillRect/>
          </a:stretch>
        </p:blipFill>
        <p:spPr>
          <a:xfrm>
            <a:off x="522922" y="1489622"/>
            <a:ext cx="3990975" cy="3305175"/>
          </a:xfrm>
          <a:prstGeom prst="rect">
            <a:avLst/>
          </a:prstGeom>
        </p:spPr>
      </p:pic>
      <p:pic>
        <p:nvPicPr>
          <p:cNvPr id="11" name="Image 10">
            <a:extLst>
              <a:ext uri="{FF2B5EF4-FFF2-40B4-BE49-F238E27FC236}">
                <a16:creationId xmlns:a16="http://schemas.microsoft.com/office/drawing/2014/main" id="{1A3C94A7-5B99-47E6-8C80-462B2D9B06A1}"/>
              </a:ext>
            </a:extLst>
          </p:cNvPr>
          <p:cNvPicPr>
            <a:picLocks noChangeAspect="1"/>
          </p:cNvPicPr>
          <p:nvPr/>
        </p:nvPicPr>
        <p:blipFill>
          <a:blip r:embed="rId3"/>
          <a:stretch>
            <a:fillRect/>
          </a:stretch>
        </p:blipFill>
        <p:spPr>
          <a:xfrm>
            <a:off x="3641885" y="1505744"/>
            <a:ext cx="3105150" cy="3028950"/>
          </a:xfrm>
          <a:prstGeom prst="rect">
            <a:avLst/>
          </a:prstGeom>
        </p:spPr>
      </p:pic>
      <p:pic>
        <p:nvPicPr>
          <p:cNvPr id="13" name="Image 12">
            <a:extLst>
              <a:ext uri="{FF2B5EF4-FFF2-40B4-BE49-F238E27FC236}">
                <a16:creationId xmlns:a16="http://schemas.microsoft.com/office/drawing/2014/main" id="{A44EBA3E-C11A-49CC-9303-92D739265375}"/>
              </a:ext>
            </a:extLst>
          </p:cNvPr>
          <p:cNvPicPr>
            <a:picLocks noChangeAspect="1"/>
          </p:cNvPicPr>
          <p:nvPr/>
        </p:nvPicPr>
        <p:blipFill>
          <a:blip r:embed="rId4"/>
          <a:stretch>
            <a:fillRect/>
          </a:stretch>
        </p:blipFill>
        <p:spPr>
          <a:xfrm>
            <a:off x="5266848" y="3212536"/>
            <a:ext cx="2667000" cy="2743200"/>
          </a:xfrm>
          <a:prstGeom prst="rect">
            <a:avLst/>
          </a:prstGeom>
        </p:spPr>
      </p:pic>
      <p:pic>
        <p:nvPicPr>
          <p:cNvPr id="15" name="Image 14">
            <a:extLst>
              <a:ext uri="{FF2B5EF4-FFF2-40B4-BE49-F238E27FC236}">
                <a16:creationId xmlns:a16="http://schemas.microsoft.com/office/drawing/2014/main" id="{27A58890-ED37-4EE2-B626-9FC868D5DD1C}"/>
              </a:ext>
            </a:extLst>
          </p:cNvPr>
          <p:cNvPicPr>
            <a:picLocks noChangeAspect="1"/>
          </p:cNvPicPr>
          <p:nvPr/>
        </p:nvPicPr>
        <p:blipFill>
          <a:blip r:embed="rId5"/>
          <a:stretch>
            <a:fillRect/>
          </a:stretch>
        </p:blipFill>
        <p:spPr>
          <a:xfrm>
            <a:off x="6165057" y="1514158"/>
            <a:ext cx="2305050" cy="2143125"/>
          </a:xfrm>
          <a:prstGeom prst="rect">
            <a:avLst/>
          </a:prstGeom>
        </p:spPr>
      </p:pic>
      <p:sp>
        <p:nvSpPr>
          <p:cNvPr id="9" name="Content Placeholder 2">
            <a:extLst>
              <a:ext uri="{FF2B5EF4-FFF2-40B4-BE49-F238E27FC236}">
                <a16:creationId xmlns:a16="http://schemas.microsoft.com/office/drawing/2014/main" id="{45CA686D-44A2-449E-8C0B-FBD0B51BDA3B}"/>
              </a:ext>
            </a:extLst>
          </p:cNvPr>
          <p:cNvSpPr txBox="1">
            <a:spLocks/>
          </p:cNvSpPr>
          <p:nvPr/>
        </p:nvSpPr>
        <p:spPr>
          <a:xfrm>
            <a:off x="125730" y="5461547"/>
            <a:ext cx="11262837" cy="710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mj-lt"/>
              <a:buAutoNum type="arabicPeriod"/>
            </a:pPr>
            <a:r>
              <a:rPr lang="en-US" sz="1200" dirty="0">
                <a:solidFill>
                  <a:srgbClr val="000000"/>
                </a:solidFill>
                <a:latin typeface="Helvetica Neue"/>
              </a:rPr>
              <a:t>From the course discussion forum:  “</a:t>
            </a:r>
            <a:r>
              <a:rPr lang="en-US" sz="1200" i="1" dirty="0">
                <a:solidFill>
                  <a:srgbClr val="000000"/>
                </a:solidFill>
                <a:latin typeface="Helvetica Neue"/>
              </a:rPr>
              <a:t>The site was repaired and returned to operational status in Dec 2017, and since that time the old API starts to use CCAFS SLC-40. Then the another updated API discarded the old name CCAFS LC-40. The concerned team will update the two visual analytic lab to use latest dataset.” </a:t>
            </a:r>
            <a:r>
              <a:rPr lang="en-US" sz="1200" dirty="0">
                <a:solidFill>
                  <a:srgbClr val="000000"/>
                </a:solidFill>
                <a:latin typeface="Helvetica Neue"/>
              </a:rPr>
              <a:t>The update appears to remain pending.</a:t>
            </a:r>
            <a:endParaRPr lang="en-US" sz="1200" i="1" dirty="0">
              <a:solidFill>
                <a:srgbClr val="000000"/>
              </a:solidFill>
              <a:latin typeface="Helvetica Neue"/>
            </a:endParaRP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103870" y="1577340"/>
            <a:ext cx="3565207" cy="3884207"/>
          </a:xfrm>
        </p:spPr>
        <p:txBody>
          <a:bodyPr>
            <a:normAutofit fontScale="92500" lnSpcReduction="20000"/>
          </a:bodyPr>
          <a:lstStyle/>
          <a:p>
            <a:pPr marL="0" indent="0">
              <a:buFont typeface="Arial"/>
              <a:buNone/>
            </a:pPr>
            <a:r>
              <a:rPr lang="en-US" sz="1600" dirty="0"/>
              <a:t>The SpaceX launch site CCAFS (S)LC-40 (Cape Canaveral Space [Air] Force Station) on the east coast (state of Florida) of the United States of America (US). </a:t>
            </a:r>
          </a:p>
          <a:p>
            <a:pPr marL="0" indent="0">
              <a:buFont typeface="Arial"/>
              <a:buNone/>
            </a:pPr>
            <a:endParaRPr lang="en-US" sz="1600" dirty="0"/>
          </a:p>
          <a:p>
            <a:pPr marL="0" indent="0">
              <a:buFont typeface="Arial"/>
              <a:buNone/>
            </a:pPr>
            <a:r>
              <a:rPr lang="en-US" sz="1600" dirty="0"/>
              <a:t>All the launch records for this site  apply to 1 of 2 sets of coordinates (“old name” CCAFS LC-40 and “new name” CCAFS SLC-40). Therefore, the use of Marker clusters has been used to simplify the map presentation of the results, and both coordinate sites for this single launch site are displayed.</a:t>
            </a:r>
          </a:p>
          <a:p>
            <a:pPr marL="0" indent="0">
              <a:buFont typeface="Arial"/>
              <a:buNone/>
            </a:pPr>
            <a:r>
              <a:rPr lang="en-US" sz="1600" dirty="0"/>
              <a:t>Expanding the detail behind the marker </a:t>
            </a:r>
            <a:r>
              <a:rPr lang="en-US" sz="1600" dirty="0" err="1"/>
              <a:t>cluser</a:t>
            </a:r>
            <a:r>
              <a:rPr lang="en-US" sz="1600" dirty="0"/>
              <a:t> enables the pop-up markers that provide the detail on the launch site success rate. Successful launches (class=1), are displayed with a green marker, and unsuccessful launches (class=0), the display uses a red marker.</a:t>
            </a:r>
          </a:p>
        </p:txBody>
      </p:sp>
    </p:spTree>
    <p:extLst>
      <p:ext uri="{BB962C8B-B14F-4D97-AF65-F5344CB8AC3E}">
        <p14:creationId xmlns:p14="http://schemas.microsoft.com/office/powerpoint/2010/main" val="2061913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Interactive Map</a:t>
            </a:r>
            <a:r>
              <a:rPr lang="en-US" sz="4400" dirty="0"/>
              <a:t> </a:t>
            </a:r>
            <a:r>
              <a:rPr lang="en-US" sz="3200" dirty="0"/>
              <a:t>– Landmark Distances</a:t>
            </a:r>
            <a:endParaRPr lang="en-US" dirty="0"/>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945918" y="1598294"/>
            <a:ext cx="4407882" cy="4113155"/>
          </a:xfrm>
        </p:spPr>
        <p:txBody>
          <a:bodyPr>
            <a:normAutofit lnSpcReduction="10000"/>
          </a:bodyPr>
          <a:lstStyle/>
          <a:p>
            <a:pPr marL="0" indent="0">
              <a:lnSpc>
                <a:spcPct val="70000"/>
              </a:lnSpc>
              <a:buNone/>
            </a:pPr>
            <a:r>
              <a:rPr lang="en-US" sz="2400" dirty="0"/>
              <a:t>Exploration and analysis of the proximities of launch site: VAFB SLC-4E </a:t>
            </a:r>
          </a:p>
          <a:p>
            <a:pPr>
              <a:lnSpc>
                <a:spcPct val="70000"/>
              </a:lnSpc>
            </a:pPr>
            <a:r>
              <a:rPr lang="en-US" sz="2400" dirty="0"/>
              <a:t>Railway proximity:  1.31km</a:t>
            </a:r>
          </a:p>
          <a:p>
            <a:pPr>
              <a:lnSpc>
                <a:spcPct val="70000"/>
              </a:lnSpc>
            </a:pPr>
            <a:r>
              <a:rPr lang="en-US" sz="2400" dirty="0"/>
              <a:t>Highway proximity: within 15 km</a:t>
            </a:r>
          </a:p>
          <a:p>
            <a:pPr>
              <a:lnSpc>
                <a:spcPct val="70000"/>
              </a:lnSpc>
            </a:pPr>
            <a:r>
              <a:rPr lang="en-US" sz="2400" dirty="0"/>
              <a:t>Coastline proximity: non marine reserve coastline less than 9km; however, coastline within the Vandenberg State Marine Reserve is much closer, similar distance as railway proximity.</a:t>
            </a:r>
          </a:p>
          <a:p>
            <a:pPr>
              <a:lnSpc>
                <a:spcPct val="70000"/>
              </a:lnSpc>
            </a:pPr>
            <a:r>
              <a:rPr lang="en-US" sz="2400" dirty="0"/>
              <a:t>Proximity to city: closest urban area just over 14km</a:t>
            </a:r>
          </a:p>
        </p:txBody>
      </p:sp>
      <p:pic>
        <p:nvPicPr>
          <p:cNvPr id="5" name="Image 4">
            <a:extLst>
              <a:ext uri="{FF2B5EF4-FFF2-40B4-BE49-F238E27FC236}">
                <a16:creationId xmlns:a16="http://schemas.microsoft.com/office/drawing/2014/main" id="{00CB1DD6-34EB-4FFB-AB62-B8ABA2989814}"/>
              </a:ext>
            </a:extLst>
          </p:cNvPr>
          <p:cNvPicPr>
            <a:picLocks noChangeAspect="1"/>
          </p:cNvPicPr>
          <p:nvPr/>
        </p:nvPicPr>
        <p:blipFill>
          <a:blip r:embed="rId2"/>
          <a:stretch>
            <a:fillRect/>
          </a:stretch>
        </p:blipFill>
        <p:spPr>
          <a:xfrm>
            <a:off x="833784" y="1507809"/>
            <a:ext cx="5933672" cy="4386520"/>
          </a:xfrm>
          <a:prstGeom prst="rect">
            <a:avLst/>
          </a:prstGeom>
        </p:spPr>
      </p:pic>
    </p:spTree>
    <p:extLst>
      <p:ext uri="{BB962C8B-B14F-4D97-AF65-F5344CB8AC3E}">
        <p14:creationId xmlns:p14="http://schemas.microsoft.com/office/powerpoint/2010/main" val="47140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671810" cy="1325563"/>
          </a:xfrm>
        </p:spPr>
        <p:txBody>
          <a:bodyPr anchor="ctr">
            <a:normAutofit/>
          </a:bodyPr>
          <a:lstStyle/>
          <a:p>
            <a:r>
              <a:rPr lang="en-US" dirty="0"/>
              <a:t>Dashboard Results:</a:t>
            </a:r>
            <a:r>
              <a:rPr lang="en-US" sz="2800" dirty="0"/>
              <a:t> </a:t>
            </a:r>
            <a:r>
              <a:rPr lang="en-US" sz="3200" dirty="0"/>
              <a:t>Launch Success Rate</a:t>
            </a:r>
            <a:endParaRPr lang="en-US" dirty="0"/>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4914901"/>
            <a:ext cx="6717030" cy="1405889"/>
          </a:xfrm>
        </p:spPr>
        <p:txBody>
          <a:bodyPr>
            <a:normAutofit fontScale="92500" lnSpcReduction="20000"/>
          </a:bodyPr>
          <a:lstStyle/>
          <a:p>
            <a:pPr marL="0" indent="0">
              <a:buNone/>
            </a:pPr>
            <a:r>
              <a:rPr lang="en-US" sz="1600" dirty="0"/>
              <a:t>Using the interactive dashboard analysis, the pie chart indicated that the Kennedy Space Centre site had the highest launch success rate. The successful versus unsuccessful launch outcomes for the Kennedy Space Centre were selected using the drop-down menu. For comparison, the successful versus unsuccessful launch outcomes for the </a:t>
            </a:r>
            <a:r>
              <a:rPr lang="en-US" sz="1600" dirty="0" err="1"/>
              <a:t>Vanderberg</a:t>
            </a:r>
            <a:r>
              <a:rPr lang="en-US" sz="1600" dirty="0"/>
              <a:t> Space [Air] Force Base site were also selected for display. </a:t>
            </a:r>
          </a:p>
          <a:p>
            <a:pPr marL="0" indent="0">
              <a:buNone/>
            </a:pPr>
            <a:r>
              <a:rPr lang="en-US" sz="1400" dirty="0"/>
              <a:t>This interactive dashboard analysis used a different provided dataset “</a:t>
            </a:r>
            <a:r>
              <a:rPr lang="en-US" sz="1400" i="1" dirty="0"/>
              <a:t>spacex_launch_dash.csv</a:t>
            </a:r>
            <a:r>
              <a:rPr lang="en-US" sz="1400" dirty="0"/>
              <a:t>”</a:t>
            </a:r>
          </a:p>
        </p:txBody>
      </p:sp>
      <p:pic>
        <p:nvPicPr>
          <p:cNvPr id="4" name="Image 3">
            <a:extLst>
              <a:ext uri="{FF2B5EF4-FFF2-40B4-BE49-F238E27FC236}">
                <a16:creationId xmlns:a16="http://schemas.microsoft.com/office/drawing/2014/main" id="{299DF95E-AD56-4F6A-A6F7-7DFF40F49AC5}"/>
              </a:ext>
            </a:extLst>
          </p:cNvPr>
          <p:cNvPicPr>
            <a:picLocks noChangeAspect="1"/>
          </p:cNvPicPr>
          <p:nvPr/>
        </p:nvPicPr>
        <p:blipFill>
          <a:blip r:embed="rId3"/>
          <a:stretch>
            <a:fillRect/>
          </a:stretch>
        </p:blipFill>
        <p:spPr>
          <a:xfrm>
            <a:off x="838200" y="1412955"/>
            <a:ext cx="5407684" cy="3501946"/>
          </a:xfrm>
          <a:prstGeom prst="rect">
            <a:avLst/>
          </a:prstGeom>
        </p:spPr>
      </p:pic>
      <p:pic>
        <p:nvPicPr>
          <p:cNvPr id="6" name="Image 5">
            <a:extLst>
              <a:ext uri="{FF2B5EF4-FFF2-40B4-BE49-F238E27FC236}">
                <a16:creationId xmlns:a16="http://schemas.microsoft.com/office/drawing/2014/main" id="{5AEA2816-4E26-4DD4-88C3-C14273DC7E9A}"/>
              </a:ext>
            </a:extLst>
          </p:cNvPr>
          <p:cNvPicPr>
            <a:picLocks noChangeAspect="1"/>
          </p:cNvPicPr>
          <p:nvPr/>
        </p:nvPicPr>
        <p:blipFill>
          <a:blip r:embed="rId4"/>
          <a:stretch>
            <a:fillRect/>
          </a:stretch>
        </p:blipFill>
        <p:spPr>
          <a:xfrm>
            <a:off x="7914591" y="3942712"/>
            <a:ext cx="3940223" cy="2470318"/>
          </a:xfrm>
          <a:prstGeom prst="rect">
            <a:avLst/>
          </a:prstGeom>
        </p:spPr>
      </p:pic>
      <p:pic>
        <p:nvPicPr>
          <p:cNvPr id="9" name="Image 8">
            <a:extLst>
              <a:ext uri="{FF2B5EF4-FFF2-40B4-BE49-F238E27FC236}">
                <a16:creationId xmlns:a16="http://schemas.microsoft.com/office/drawing/2014/main" id="{1626060D-5CFD-4B3C-8AA7-64658E06142C}"/>
              </a:ext>
            </a:extLst>
          </p:cNvPr>
          <p:cNvPicPr>
            <a:picLocks noChangeAspect="1"/>
          </p:cNvPicPr>
          <p:nvPr/>
        </p:nvPicPr>
        <p:blipFill>
          <a:blip r:embed="rId5"/>
          <a:stretch>
            <a:fillRect/>
          </a:stretch>
        </p:blipFill>
        <p:spPr>
          <a:xfrm>
            <a:off x="7914591" y="1552218"/>
            <a:ext cx="3940223" cy="2438560"/>
          </a:xfrm>
          <a:prstGeom prst="rect">
            <a:avLst/>
          </a:prstGeom>
        </p:spPr>
      </p:pic>
    </p:spTree>
    <p:extLst>
      <p:ext uri="{BB962C8B-B14F-4D97-AF65-F5344CB8AC3E}">
        <p14:creationId xmlns:p14="http://schemas.microsoft.com/office/powerpoint/2010/main" val="916853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4458DE2E-3EF2-4188-8122-2A77A76C41AC}"/>
              </a:ext>
            </a:extLst>
          </p:cNvPr>
          <p:cNvPicPr>
            <a:picLocks noChangeAspect="1"/>
          </p:cNvPicPr>
          <p:nvPr/>
        </p:nvPicPr>
        <p:blipFill>
          <a:blip r:embed="rId2"/>
          <a:stretch>
            <a:fillRect/>
          </a:stretch>
        </p:blipFill>
        <p:spPr>
          <a:xfrm>
            <a:off x="707707" y="1413577"/>
            <a:ext cx="6196013" cy="3782250"/>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Results: </a:t>
            </a:r>
            <a:r>
              <a:rPr lang="en-US" sz="3200" dirty="0"/>
              <a:t>Payload 0-5000kg</a:t>
            </a:r>
            <a:endParaRPr lang="en-US" dirty="0"/>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707708" y="5195826"/>
            <a:ext cx="6710362" cy="1048453"/>
          </a:xfrm>
        </p:spPr>
        <p:txBody>
          <a:bodyPr>
            <a:normAutofit fontScale="92500"/>
          </a:bodyPr>
          <a:lstStyle/>
          <a:p>
            <a:pPr marL="0" indent="0">
              <a:buNone/>
            </a:pPr>
            <a:r>
              <a:rPr lang="en-US" sz="1600" dirty="0"/>
              <a:t>Using the Payload range slider aspect of the dashboard, for all sites the success rate for 0-5000kg payloads is similar to the unsuccessful outcomes, for the Kennedy Space Centre has 100% success for this payload range. In comparison, the </a:t>
            </a:r>
            <a:r>
              <a:rPr lang="en-US" sz="1600" dirty="0" err="1"/>
              <a:t>Vanderberg</a:t>
            </a:r>
            <a:r>
              <a:rPr lang="en-US" sz="1600" dirty="0"/>
              <a:t> Space [</a:t>
            </a:r>
            <a:r>
              <a:rPr lang="en-US" sz="1600" dirty="0" err="1"/>
              <a:t>Âir</a:t>
            </a:r>
            <a:r>
              <a:rPr lang="en-US" sz="1600" dirty="0"/>
              <a:t>] Force Base has a 25% success rate in this payload range.</a:t>
            </a:r>
          </a:p>
        </p:txBody>
      </p:sp>
      <p:pic>
        <p:nvPicPr>
          <p:cNvPr id="13" name="Image 12">
            <a:extLst>
              <a:ext uri="{FF2B5EF4-FFF2-40B4-BE49-F238E27FC236}">
                <a16:creationId xmlns:a16="http://schemas.microsoft.com/office/drawing/2014/main" id="{3B5E3EDF-7BFA-4D63-8794-70DD5F5774E9}"/>
              </a:ext>
            </a:extLst>
          </p:cNvPr>
          <p:cNvPicPr>
            <a:picLocks noChangeAspect="1"/>
          </p:cNvPicPr>
          <p:nvPr/>
        </p:nvPicPr>
        <p:blipFill>
          <a:blip r:embed="rId3"/>
          <a:stretch>
            <a:fillRect/>
          </a:stretch>
        </p:blipFill>
        <p:spPr>
          <a:xfrm>
            <a:off x="7276877" y="1373475"/>
            <a:ext cx="4123347" cy="2515014"/>
          </a:xfrm>
          <a:prstGeom prst="rect">
            <a:avLst/>
          </a:prstGeom>
        </p:spPr>
      </p:pic>
      <p:pic>
        <p:nvPicPr>
          <p:cNvPr id="15" name="Image 14">
            <a:extLst>
              <a:ext uri="{FF2B5EF4-FFF2-40B4-BE49-F238E27FC236}">
                <a16:creationId xmlns:a16="http://schemas.microsoft.com/office/drawing/2014/main" id="{30E94387-BF42-4259-BA63-9D9A65634058}"/>
              </a:ext>
            </a:extLst>
          </p:cNvPr>
          <p:cNvPicPr>
            <a:picLocks noChangeAspect="1"/>
          </p:cNvPicPr>
          <p:nvPr/>
        </p:nvPicPr>
        <p:blipFill>
          <a:blip r:embed="rId4"/>
          <a:stretch>
            <a:fillRect/>
          </a:stretch>
        </p:blipFill>
        <p:spPr>
          <a:xfrm>
            <a:off x="7262833" y="3866357"/>
            <a:ext cx="4090967" cy="2452780"/>
          </a:xfrm>
          <a:prstGeom prst="rect">
            <a:avLst/>
          </a:prstGeom>
        </p:spPr>
      </p:pic>
    </p:spTree>
    <p:extLst>
      <p:ext uri="{BB962C8B-B14F-4D97-AF65-F5344CB8AC3E}">
        <p14:creationId xmlns:p14="http://schemas.microsoft.com/office/powerpoint/2010/main" val="2273431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B232638-5790-4F5F-BD57-C83DCF922679}"/>
              </a:ext>
            </a:extLst>
          </p:cNvPr>
          <p:cNvPicPr>
            <a:picLocks noChangeAspect="1"/>
          </p:cNvPicPr>
          <p:nvPr/>
        </p:nvPicPr>
        <p:blipFill>
          <a:blip r:embed="rId2"/>
          <a:stretch>
            <a:fillRect/>
          </a:stretch>
        </p:blipFill>
        <p:spPr>
          <a:xfrm>
            <a:off x="838200" y="1328342"/>
            <a:ext cx="6487510" cy="3896836"/>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Results</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5225177"/>
            <a:ext cx="7014210" cy="1090081"/>
          </a:xfrm>
        </p:spPr>
        <p:txBody>
          <a:bodyPr>
            <a:normAutofit fontScale="85000" lnSpcReduction="10000"/>
          </a:bodyPr>
          <a:lstStyle/>
          <a:p>
            <a:pPr marL="0" indent="0">
              <a:buNone/>
            </a:pPr>
            <a:r>
              <a:rPr lang="en-US" dirty="0"/>
              <a:t>Adjusting the payload mass slider to 5000-10,000kg, the success rate for all sites is significantly lower, with breakouts for the same two sites shown.</a:t>
            </a:r>
          </a:p>
        </p:txBody>
      </p:sp>
      <p:pic>
        <p:nvPicPr>
          <p:cNvPr id="6" name="Image 5">
            <a:extLst>
              <a:ext uri="{FF2B5EF4-FFF2-40B4-BE49-F238E27FC236}">
                <a16:creationId xmlns:a16="http://schemas.microsoft.com/office/drawing/2014/main" id="{7727D73B-635D-4E4A-A07B-126EB7DC04D0}"/>
              </a:ext>
            </a:extLst>
          </p:cNvPr>
          <p:cNvPicPr>
            <a:picLocks noChangeAspect="1"/>
          </p:cNvPicPr>
          <p:nvPr/>
        </p:nvPicPr>
        <p:blipFill>
          <a:blip r:embed="rId3"/>
          <a:stretch>
            <a:fillRect/>
          </a:stretch>
        </p:blipFill>
        <p:spPr>
          <a:xfrm>
            <a:off x="7762195" y="1328342"/>
            <a:ext cx="3787820" cy="2290408"/>
          </a:xfrm>
          <a:prstGeom prst="rect">
            <a:avLst/>
          </a:prstGeom>
        </p:spPr>
      </p:pic>
      <p:pic>
        <p:nvPicPr>
          <p:cNvPr id="9" name="Image 8">
            <a:extLst>
              <a:ext uri="{FF2B5EF4-FFF2-40B4-BE49-F238E27FC236}">
                <a16:creationId xmlns:a16="http://schemas.microsoft.com/office/drawing/2014/main" id="{44FA74F6-EF8F-4D29-8165-371B5B69DE77}"/>
              </a:ext>
            </a:extLst>
          </p:cNvPr>
          <p:cNvPicPr>
            <a:picLocks noChangeAspect="1"/>
          </p:cNvPicPr>
          <p:nvPr/>
        </p:nvPicPr>
        <p:blipFill>
          <a:blip r:embed="rId4"/>
          <a:stretch>
            <a:fillRect/>
          </a:stretch>
        </p:blipFill>
        <p:spPr>
          <a:xfrm>
            <a:off x="7749540" y="4007978"/>
            <a:ext cx="3800475" cy="2307281"/>
          </a:xfrm>
          <a:prstGeom prst="rect">
            <a:avLst/>
          </a:prstGeom>
        </p:spPr>
      </p:pic>
    </p:spTree>
    <p:extLst>
      <p:ext uri="{BB962C8B-B14F-4D97-AF65-F5344CB8AC3E}">
        <p14:creationId xmlns:p14="http://schemas.microsoft.com/office/powerpoint/2010/main" val="3685483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Predictive Analysis Results</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3246120"/>
            <a:ext cx="10515600" cy="2795906"/>
          </a:xfrm>
        </p:spPr>
        <p:txBody>
          <a:bodyPr/>
          <a:lstStyle/>
          <a:p>
            <a:pPr marL="0" indent="0">
              <a:buNone/>
            </a:pPr>
            <a:r>
              <a:rPr lang="en-US" dirty="0"/>
              <a:t>Accuracy identifies the best performing algorithm as Support Vector Machine Method (0.0018 higher than Logistic Regression).</a:t>
            </a:r>
          </a:p>
          <a:p>
            <a:pPr marL="0" indent="0">
              <a:buNone/>
            </a:pPr>
            <a:endParaRPr lang="en-US" dirty="0"/>
          </a:p>
          <a:p>
            <a:pPr marL="0" indent="0">
              <a:buNone/>
            </a:pPr>
            <a:r>
              <a:rPr lang="en-US" dirty="0"/>
              <a:t>Jaccard Index and F1-Score both identify the K Nearest Neighbor algorithm as the best performing method.</a:t>
            </a:r>
          </a:p>
        </p:txBody>
      </p:sp>
      <p:pic>
        <p:nvPicPr>
          <p:cNvPr id="3" name="Image 2">
            <a:extLst>
              <a:ext uri="{FF2B5EF4-FFF2-40B4-BE49-F238E27FC236}">
                <a16:creationId xmlns:a16="http://schemas.microsoft.com/office/drawing/2014/main" id="{F33B9CE0-9478-4AC2-947C-12993EC1A267}"/>
              </a:ext>
            </a:extLst>
          </p:cNvPr>
          <p:cNvPicPr>
            <a:picLocks noChangeAspect="1"/>
          </p:cNvPicPr>
          <p:nvPr/>
        </p:nvPicPr>
        <p:blipFill>
          <a:blip r:embed="rId2"/>
          <a:stretch>
            <a:fillRect/>
          </a:stretch>
        </p:blipFill>
        <p:spPr>
          <a:xfrm>
            <a:off x="838200" y="1522572"/>
            <a:ext cx="7292363" cy="1471612"/>
          </a:xfrm>
          <a:prstGeom prst="rect">
            <a:avLst/>
          </a:prstGeom>
        </p:spPr>
      </p:pic>
      <p:pic>
        <p:nvPicPr>
          <p:cNvPr id="5" name="Image 4">
            <a:extLst>
              <a:ext uri="{FF2B5EF4-FFF2-40B4-BE49-F238E27FC236}">
                <a16:creationId xmlns:a16="http://schemas.microsoft.com/office/drawing/2014/main" id="{3AE68A5D-BFF5-4988-BE55-1FA5B97BDFD5}"/>
              </a:ext>
            </a:extLst>
          </p:cNvPr>
          <p:cNvPicPr>
            <a:picLocks noChangeAspect="1"/>
          </p:cNvPicPr>
          <p:nvPr/>
        </p:nvPicPr>
        <p:blipFill>
          <a:blip r:embed="rId3"/>
          <a:stretch>
            <a:fillRect/>
          </a:stretch>
        </p:blipFill>
        <p:spPr>
          <a:xfrm>
            <a:off x="1086802" y="5519737"/>
            <a:ext cx="9456312" cy="606743"/>
          </a:xfrm>
          <a:prstGeom prst="rect">
            <a:avLst/>
          </a:prstGeom>
        </p:spPr>
      </p:pic>
      <p:pic>
        <p:nvPicPr>
          <p:cNvPr id="10" name="Image 9">
            <a:extLst>
              <a:ext uri="{FF2B5EF4-FFF2-40B4-BE49-F238E27FC236}">
                <a16:creationId xmlns:a16="http://schemas.microsoft.com/office/drawing/2014/main" id="{9937C071-3C68-41AA-AAF5-48A3369D45A2}"/>
              </a:ext>
            </a:extLst>
          </p:cNvPr>
          <p:cNvPicPr>
            <a:picLocks noChangeAspect="1"/>
          </p:cNvPicPr>
          <p:nvPr/>
        </p:nvPicPr>
        <p:blipFill>
          <a:blip r:embed="rId4"/>
          <a:stretch>
            <a:fillRect/>
          </a:stretch>
        </p:blipFill>
        <p:spPr>
          <a:xfrm>
            <a:off x="1086802" y="4061336"/>
            <a:ext cx="9660054" cy="488280"/>
          </a:xfrm>
          <a:prstGeom prst="rect">
            <a:avLst/>
          </a:prstGeom>
        </p:spPr>
      </p:pic>
    </p:spTree>
    <p:extLst>
      <p:ext uri="{BB962C8B-B14F-4D97-AF65-F5344CB8AC3E}">
        <p14:creationId xmlns:p14="http://schemas.microsoft.com/office/powerpoint/2010/main" val="3266127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Predictive Analysis Results</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7395210" y="2147888"/>
            <a:ext cx="3810000" cy="3029902"/>
          </a:xfrm>
        </p:spPr>
        <p:txBody>
          <a:bodyPr/>
          <a:lstStyle/>
          <a:p>
            <a:pPr marL="0" indent="0">
              <a:buNone/>
            </a:pPr>
            <a:r>
              <a:rPr lang="en-US" dirty="0"/>
              <a:t>The Confusion Matrix for the Support Vector Machine Method identifies that the major problem is false positives.</a:t>
            </a:r>
          </a:p>
        </p:txBody>
      </p:sp>
      <p:pic>
        <p:nvPicPr>
          <p:cNvPr id="4" name="Image 3">
            <a:extLst>
              <a:ext uri="{FF2B5EF4-FFF2-40B4-BE49-F238E27FC236}">
                <a16:creationId xmlns:a16="http://schemas.microsoft.com/office/drawing/2014/main" id="{0125714F-142F-46B0-B889-D87134B62B75}"/>
              </a:ext>
            </a:extLst>
          </p:cNvPr>
          <p:cNvPicPr>
            <a:picLocks noChangeAspect="1"/>
          </p:cNvPicPr>
          <p:nvPr/>
        </p:nvPicPr>
        <p:blipFill>
          <a:blip r:embed="rId2"/>
          <a:stretch>
            <a:fillRect/>
          </a:stretch>
        </p:blipFill>
        <p:spPr>
          <a:xfrm>
            <a:off x="838200" y="1473993"/>
            <a:ext cx="5539740" cy="4871150"/>
          </a:xfrm>
          <a:prstGeom prst="rect">
            <a:avLst/>
          </a:prstGeom>
        </p:spPr>
      </p:pic>
    </p:spTree>
    <p:extLst>
      <p:ext uri="{BB962C8B-B14F-4D97-AF65-F5344CB8AC3E}">
        <p14:creationId xmlns:p14="http://schemas.microsoft.com/office/powerpoint/2010/main" val="54146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6172200" y="1825625"/>
            <a:ext cx="5181600" cy="4351338"/>
          </a:xfrm>
        </p:spPr>
        <p:txBody>
          <a:bodyPr/>
          <a:lstStyle/>
          <a:p>
            <a:r>
              <a:rPr lang="en-US" dirty="0"/>
              <a:t>The purpose of this analysis is to identify the various factors that influence successful launch outcomes for SpaceX.</a:t>
            </a:r>
          </a:p>
          <a:p>
            <a:r>
              <a:rPr lang="en-US" dirty="0"/>
              <a:t>Lessons learned (time + experience) is a significant factor.</a:t>
            </a:r>
          </a:p>
          <a:p>
            <a:r>
              <a:rPr lang="en-US" dirty="0"/>
              <a:t>Payload, orbit, and launch site are interrelated factors.</a:t>
            </a:r>
          </a:p>
        </p:txBody>
      </p:sp>
      <p:pic>
        <p:nvPicPr>
          <p:cNvPr id="10242" name="Picture 2" descr="See the source image">
            <a:extLst>
              <a:ext uri="{FF2B5EF4-FFF2-40B4-BE49-F238E27FC236}">
                <a16:creationId xmlns:a16="http://schemas.microsoft.com/office/drawing/2014/main" id="{7478E51C-0A4A-4ADF-8454-548D343DC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1" y="1860233"/>
            <a:ext cx="5242560"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130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428750"/>
            <a:ext cx="6809509" cy="4869180"/>
          </a:xfrm>
        </p:spPr>
        <p:txBody>
          <a:bodyPr>
            <a:normAutofit fontScale="85000" lnSpcReduction="20000"/>
          </a:bodyPr>
          <a:lstStyle/>
          <a:p>
            <a:r>
              <a:rPr lang="en-US" dirty="0"/>
              <a:t>The best machine learning model for this dataset was the Support Vector Machine model.</a:t>
            </a:r>
          </a:p>
          <a:p>
            <a:r>
              <a:rPr lang="en-US" dirty="0"/>
              <a:t>The overarching factor for successful outcomes  for launches is related to time and experience (learning curve)</a:t>
            </a:r>
          </a:p>
          <a:p>
            <a:r>
              <a:rPr lang="en-US" dirty="0"/>
              <a:t>Success rate for higher weighted payloads is affected by orbit while the success rate for low weighted payloads is affected by launch site.</a:t>
            </a:r>
          </a:p>
          <a:p>
            <a:r>
              <a:rPr lang="en-US" dirty="0"/>
              <a:t>Orbit types that have a higher success rate than others are:  ES-L1, GEO, HEO, SSO, VLEO (to a lesser extent)</a:t>
            </a:r>
          </a:p>
          <a:p>
            <a:r>
              <a:rPr lang="en-US" dirty="0"/>
              <a:t>The instances of “no attempt” to land the stage 1 rocket depress the success rate without providing any useful data on the undesired outcome, as the choice was made to essentially sacrifice the stage 1 rocket for that flight.</a:t>
            </a:r>
          </a:p>
        </p:txBody>
      </p:sp>
      <p:pic>
        <p:nvPicPr>
          <p:cNvPr id="11266" name="Picture 2" descr="See the source image">
            <a:extLst>
              <a:ext uri="{FF2B5EF4-FFF2-40B4-BE49-F238E27FC236}">
                <a16:creationId xmlns:a16="http://schemas.microsoft.com/office/drawing/2014/main" id="{BA9ABC0A-E4F9-4EE8-819E-285179C287F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22472" y="2393077"/>
            <a:ext cx="4021819" cy="207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123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109210" y="1630528"/>
            <a:ext cx="6348864" cy="4660543"/>
          </a:xfrm>
        </p:spPr>
        <p:txBody>
          <a:bodyPr>
            <a:normAutofit lnSpcReduction="10000"/>
          </a:bodyPr>
          <a:lstStyle/>
          <a:p>
            <a:r>
              <a:rPr lang="en-US" sz="2200" dirty="0"/>
              <a:t>The business model for SpaceX that has allowed them to offer clients a significantly lower price point for launching payloads into space is based on reuse of the first stage rocket.</a:t>
            </a:r>
          </a:p>
          <a:p>
            <a:r>
              <a:rPr lang="en-US" sz="2200" dirty="0"/>
              <a:t>The key point in being able to reuse the first stage for a future launch, is achieving a successful launch/landing outcome for the first stage.</a:t>
            </a:r>
          </a:p>
          <a:p>
            <a:r>
              <a:rPr lang="en-US" sz="2200" dirty="0"/>
              <a:t>The goal of this analysis is to determine what factors influence successful launch outcomes for SpaceX, so that these factors can be used to predict future launch outcomes.</a:t>
            </a:r>
          </a:p>
          <a:p>
            <a:r>
              <a:rPr lang="en-US" sz="2200" dirty="0"/>
              <a:t>These predictions can be used to calculate launch costs, and to establish pricing for clients, and profit margins.</a:t>
            </a:r>
          </a:p>
        </p:txBody>
      </p:sp>
      <p:pic>
        <p:nvPicPr>
          <p:cNvPr id="8194" name="Picture 2" descr="See the source image">
            <a:extLst>
              <a:ext uri="{FF2B5EF4-FFF2-40B4-BE49-F238E27FC236}">
                <a16:creationId xmlns:a16="http://schemas.microsoft.com/office/drawing/2014/main" id="{912DEE10-2E64-4BD3-8ED4-352F9D46C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96" y="2484120"/>
            <a:ext cx="41624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pic>
        <p:nvPicPr>
          <p:cNvPr id="10" name="Image 9">
            <a:extLst>
              <a:ext uri="{FF2B5EF4-FFF2-40B4-BE49-F238E27FC236}">
                <a16:creationId xmlns:a16="http://schemas.microsoft.com/office/drawing/2014/main" id="{EE008649-2510-483B-BB43-33C0F8776C81}"/>
              </a:ext>
            </a:extLst>
          </p:cNvPr>
          <p:cNvPicPr>
            <a:picLocks noChangeAspect="1"/>
          </p:cNvPicPr>
          <p:nvPr/>
        </p:nvPicPr>
        <p:blipFill>
          <a:blip r:embed="rId2"/>
          <a:stretch>
            <a:fillRect/>
          </a:stretch>
        </p:blipFill>
        <p:spPr>
          <a:xfrm>
            <a:off x="920115" y="1824990"/>
            <a:ext cx="2673858" cy="883920"/>
          </a:xfrm>
          <a:prstGeom prst="rect">
            <a:avLst/>
          </a:prstGeom>
        </p:spPr>
      </p:pic>
      <p:sp>
        <p:nvSpPr>
          <p:cNvPr id="11" name="ZoneTexte 10">
            <a:extLst>
              <a:ext uri="{FF2B5EF4-FFF2-40B4-BE49-F238E27FC236}">
                <a16:creationId xmlns:a16="http://schemas.microsoft.com/office/drawing/2014/main" id="{DE154779-6F76-4F02-95B4-D3E914A061D6}"/>
              </a:ext>
            </a:extLst>
          </p:cNvPr>
          <p:cNvSpPr txBox="1"/>
          <p:nvPr/>
        </p:nvSpPr>
        <p:spPr>
          <a:xfrm>
            <a:off x="920115" y="1543050"/>
            <a:ext cx="2543175" cy="338554"/>
          </a:xfrm>
          <a:prstGeom prst="rect">
            <a:avLst/>
          </a:prstGeom>
          <a:noFill/>
        </p:spPr>
        <p:txBody>
          <a:bodyPr wrap="square" rtlCol="0">
            <a:spAutoFit/>
          </a:bodyPr>
          <a:lstStyle/>
          <a:p>
            <a:r>
              <a:rPr lang="fr-CA" sz="1600" b="1" dirty="0" err="1">
                <a:latin typeface="Arial Narrow" panose="020B0606020202030204" pitchFamily="34" charset="0"/>
              </a:rPr>
              <a:t>Number</a:t>
            </a:r>
            <a:r>
              <a:rPr lang="fr-CA" sz="1600" b="1" dirty="0">
                <a:latin typeface="Arial Narrow" panose="020B0606020202030204" pitchFamily="34" charset="0"/>
              </a:rPr>
              <a:t> of </a:t>
            </a:r>
            <a:r>
              <a:rPr lang="fr-CA" sz="1600" b="1" dirty="0" err="1">
                <a:latin typeface="Arial Narrow" panose="020B0606020202030204" pitchFamily="34" charset="0"/>
              </a:rPr>
              <a:t>Launches</a:t>
            </a:r>
            <a:r>
              <a:rPr lang="fr-CA" sz="1600" b="1" dirty="0">
                <a:latin typeface="Arial Narrow" panose="020B0606020202030204" pitchFamily="34" charset="0"/>
              </a:rPr>
              <a:t> by Site</a:t>
            </a:r>
          </a:p>
        </p:txBody>
      </p:sp>
      <p:pic>
        <p:nvPicPr>
          <p:cNvPr id="13" name="Image 12">
            <a:extLst>
              <a:ext uri="{FF2B5EF4-FFF2-40B4-BE49-F238E27FC236}">
                <a16:creationId xmlns:a16="http://schemas.microsoft.com/office/drawing/2014/main" id="{2A185540-38AD-4AB6-A39E-CAD151F29C9E}"/>
              </a:ext>
            </a:extLst>
          </p:cNvPr>
          <p:cNvPicPr>
            <a:picLocks noChangeAspect="1"/>
          </p:cNvPicPr>
          <p:nvPr/>
        </p:nvPicPr>
        <p:blipFill>
          <a:blip r:embed="rId3"/>
          <a:stretch>
            <a:fillRect/>
          </a:stretch>
        </p:blipFill>
        <p:spPr>
          <a:xfrm>
            <a:off x="4143374" y="1824990"/>
            <a:ext cx="1952625" cy="1885950"/>
          </a:xfrm>
          <a:prstGeom prst="rect">
            <a:avLst/>
          </a:prstGeom>
        </p:spPr>
      </p:pic>
      <p:sp>
        <p:nvSpPr>
          <p:cNvPr id="14" name="ZoneTexte 13">
            <a:extLst>
              <a:ext uri="{FF2B5EF4-FFF2-40B4-BE49-F238E27FC236}">
                <a16:creationId xmlns:a16="http://schemas.microsoft.com/office/drawing/2014/main" id="{0EF94C9E-600A-4AA4-B73E-8FBBFA28FA1A}"/>
              </a:ext>
            </a:extLst>
          </p:cNvPr>
          <p:cNvSpPr txBox="1"/>
          <p:nvPr/>
        </p:nvSpPr>
        <p:spPr>
          <a:xfrm>
            <a:off x="3615690" y="1526173"/>
            <a:ext cx="2543175" cy="338554"/>
          </a:xfrm>
          <a:prstGeom prst="rect">
            <a:avLst/>
          </a:prstGeom>
          <a:noFill/>
        </p:spPr>
        <p:txBody>
          <a:bodyPr wrap="square" rtlCol="0">
            <a:spAutoFit/>
          </a:bodyPr>
          <a:lstStyle/>
          <a:p>
            <a:r>
              <a:rPr lang="fr-CA" sz="1600" b="1" dirty="0" err="1">
                <a:latin typeface="Arial Narrow" panose="020B0606020202030204" pitchFamily="34" charset="0"/>
              </a:rPr>
              <a:t>Number</a:t>
            </a:r>
            <a:r>
              <a:rPr lang="fr-CA" sz="1600" b="1" dirty="0">
                <a:latin typeface="Arial Narrow" panose="020B0606020202030204" pitchFamily="34" charset="0"/>
              </a:rPr>
              <a:t> of </a:t>
            </a:r>
            <a:r>
              <a:rPr lang="fr-CA" sz="1600" b="1" dirty="0" err="1">
                <a:latin typeface="Arial Narrow" panose="020B0606020202030204" pitchFamily="34" charset="0"/>
              </a:rPr>
              <a:t>Launches</a:t>
            </a:r>
            <a:r>
              <a:rPr lang="fr-CA" sz="1600" b="1" dirty="0">
                <a:latin typeface="Arial Narrow" panose="020B0606020202030204" pitchFamily="34" charset="0"/>
              </a:rPr>
              <a:t> by </a:t>
            </a:r>
            <a:r>
              <a:rPr lang="fr-CA" sz="1600" b="1" dirty="0" err="1">
                <a:latin typeface="Arial Narrow" panose="020B0606020202030204" pitchFamily="34" charset="0"/>
              </a:rPr>
              <a:t>Orbit</a:t>
            </a:r>
            <a:endParaRPr lang="fr-CA" sz="1600" b="1" dirty="0">
              <a:latin typeface="Arial Narrow" panose="020B0606020202030204" pitchFamily="34" charset="0"/>
            </a:endParaRPr>
          </a:p>
        </p:txBody>
      </p:sp>
      <p:pic>
        <p:nvPicPr>
          <p:cNvPr id="16" name="Image 15">
            <a:extLst>
              <a:ext uri="{FF2B5EF4-FFF2-40B4-BE49-F238E27FC236}">
                <a16:creationId xmlns:a16="http://schemas.microsoft.com/office/drawing/2014/main" id="{CB67DD16-D843-49FD-A75F-DC3B1B15BB8F}"/>
              </a:ext>
            </a:extLst>
          </p:cNvPr>
          <p:cNvPicPr>
            <a:picLocks noChangeAspect="1"/>
          </p:cNvPicPr>
          <p:nvPr/>
        </p:nvPicPr>
        <p:blipFill>
          <a:blip r:embed="rId4"/>
          <a:stretch>
            <a:fillRect/>
          </a:stretch>
        </p:blipFill>
        <p:spPr>
          <a:xfrm>
            <a:off x="6871335" y="1881604"/>
            <a:ext cx="1924050" cy="1409700"/>
          </a:xfrm>
          <a:prstGeom prst="rect">
            <a:avLst/>
          </a:prstGeom>
        </p:spPr>
      </p:pic>
      <p:sp>
        <p:nvSpPr>
          <p:cNvPr id="17" name="ZoneTexte 16">
            <a:extLst>
              <a:ext uri="{FF2B5EF4-FFF2-40B4-BE49-F238E27FC236}">
                <a16:creationId xmlns:a16="http://schemas.microsoft.com/office/drawing/2014/main" id="{B8B001A7-56FF-45A4-9F0C-83F583A2C5AB}"/>
              </a:ext>
            </a:extLst>
          </p:cNvPr>
          <p:cNvSpPr txBox="1"/>
          <p:nvPr/>
        </p:nvSpPr>
        <p:spPr>
          <a:xfrm>
            <a:off x="6477000" y="1553259"/>
            <a:ext cx="3524250" cy="338554"/>
          </a:xfrm>
          <a:prstGeom prst="rect">
            <a:avLst/>
          </a:prstGeom>
          <a:noFill/>
        </p:spPr>
        <p:txBody>
          <a:bodyPr wrap="square" rtlCol="0">
            <a:spAutoFit/>
          </a:bodyPr>
          <a:lstStyle/>
          <a:p>
            <a:r>
              <a:rPr lang="fr-CA" sz="1600" b="1" dirty="0" err="1">
                <a:latin typeface="Arial Narrow" panose="020B0606020202030204" pitchFamily="34" charset="0"/>
              </a:rPr>
              <a:t>Number</a:t>
            </a:r>
            <a:r>
              <a:rPr lang="fr-CA" sz="1600" b="1" dirty="0">
                <a:latin typeface="Arial Narrow" panose="020B0606020202030204" pitchFamily="34" charset="0"/>
              </a:rPr>
              <a:t> of </a:t>
            </a:r>
            <a:r>
              <a:rPr lang="fr-CA" sz="1600" b="1" dirty="0" err="1">
                <a:latin typeface="Arial Narrow" panose="020B0606020202030204" pitchFamily="34" charset="0"/>
              </a:rPr>
              <a:t>Launches</a:t>
            </a:r>
            <a:r>
              <a:rPr lang="fr-CA" sz="1600" b="1" dirty="0">
                <a:latin typeface="Arial Narrow" panose="020B0606020202030204" pitchFamily="34" charset="0"/>
              </a:rPr>
              <a:t> by Mission </a:t>
            </a:r>
            <a:r>
              <a:rPr lang="fr-CA" sz="1600" b="1" dirty="0" err="1">
                <a:latin typeface="Arial Narrow" panose="020B0606020202030204" pitchFamily="34" charset="0"/>
              </a:rPr>
              <a:t>Outcome</a:t>
            </a:r>
            <a:endParaRPr lang="fr-CA" sz="1600" b="1" dirty="0">
              <a:latin typeface="Arial Narrow" panose="020B060602020203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EDA using SQL Task 1</a:t>
            </a:r>
            <a:endParaRPr lang="en-US" dirty="0"/>
          </a:p>
        </p:txBody>
      </p:sp>
      <p:pic>
        <p:nvPicPr>
          <p:cNvPr id="8" name="Image 7">
            <a:extLst>
              <a:ext uri="{FF2B5EF4-FFF2-40B4-BE49-F238E27FC236}">
                <a16:creationId xmlns:a16="http://schemas.microsoft.com/office/drawing/2014/main" id="{2933BEF6-7EEB-405F-B6FD-036748C0C050}"/>
              </a:ext>
            </a:extLst>
          </p:cNvPr>
          <p:cNvPicPr>
            <a:picLocks noChangeAspect="1"/>
          </p:cNvPicPr>
          <p:nvPr/>
        </p:nvPicPr>
        <p:blipFill>
          <a:blip r:embed="rId2"/>
          <a:stretch>
            <a:fillRect/>
          </a:stretch>
        </p:blipFill>
        <p:spPr>
          <a:xfrm>
            <a:off x="1052512" y="1890712"/>
            <a:ext cx="10086975" cy="3076575"/>
          </a:xfrm>
          <a:prstGeom prst="rect">
            <a:avLst/>
          </a:prstGeom>
        </p:spPr>
      </p:pic>
    </p:spTree>
    <p:extLst>
      <p:ext uri="{BB962C8B-B14F-4D97-AF65-F5344CB8AC3E}">
        <p14:creationId xmlns:p14="http://schemas.microsoft.com/office/powerpoint/2010/main" val="2002629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EDA using SQL Task 2</a:t>
            </a:r>
            <a:endParaRPr lang="en-US" dirty="0"/>
          </a:p>
        </p:txBody>
      </p:sp>
      <p:pic>
        <p:nvPicPr>
          <p:cNvPr id="6" name="Image 5">
            <a:extLst>
              <a:ext uri="{FF2B5EF4-FFF2-40B4-BE49-F238E27FC236}">
                <a16:creationId xmlns:a16="http://schemas.microsoft.com/office/drawing/2014/main" id="{95E1E54C-A270-42D8-A92A-6A8F4324849F}"/>
              </a:ext>
            </a:extLst>
          </p:cNvPr>
          <p:cNvPicPr>
            <a:picLocks noChangeAspect="1"/>
          </p:cNvPicPr>
          <p:nvPr/>
        </p:nvPicPr>
        <p:blipFill>
          <a:blip r:embed="rId2"/>
          <a:stretch>
            <a:fillRect/>
          </a:stretch>
        </p:blipFill>
        <p:spPr>
          <a:xfrm>
            <a:off x="838200" y="1458108"/>
            <a:ext cx="9753602" cy="4749042"/>
          </a:xfrm>
          <a:prstGeom prst="rect">
            <a:avLst/>
          </a:prstGeom>
        </p:spPr>
      </p:pic>
    </p:spTree>
    <p:extLst>
      <p:ext uri="{BB962C8B-B14F-4D97-AF65-F5344CB8AC3E}">
        <p14:creationId xmlns:p14="http://schemas.microsoft.com/office/powerpoint/2010/main" val="1064654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EDA using SQL Task 3</a:t>
            </a:r>
            <a:endParaRPr lang="en-US" dirty="0"/>
          </a:p>
        </p:txBody>
      </p:sp>
      <p:pic>
        <p:nvPicPr>
          <p:cNvPr id="5" name="Image 4">
            <a:extLst>
              <a:ext uri="{FF2B5EF4-FFF2-40B4-BE49-F238E27FC236}">
                <a16:creationId xmlns:a16="http://schemas.microsoft.com/office/drawing/2014/main" id="{65003316-11DF-4A81-9DC5-C53F6C7ABAC8}"/>
              </a:ext>
            </a:extLst>
          </p:cNvPr>
          <p:cNvPicPr>
            <a:picLocks noChangeAspect="1"/>
          </p:cNvPicPr>
          <p:nvPr/>
        </p:nvPicPr>
        <p:blipFill>
          <a:blip r:embed="rId2"/>
          <a:stretch>
            <a:fillRect/>
          </a:stretch>
        </p:blipFill>
        <p:spPr>
          <a:xfrm>
            <a:off x="947737" y="2228850"/>
            <a:ext cx="10296525" cy="2400300"/>
          </a:xfrm>
          <a:prstGeom prst="rect">
            <a:avLst/>
          </a:prstGeom>
        </p:spPr>
      </p:pic>
    </p:spTree>
    <p:extLst>
      <p:ext uri="{BB962C8B-B14F-4D97-AF65-F5344CB8AC3E}">
        <p14:creationId xmlns:p14="http://schemas.microsoft.com/office/powerpoint/2010/main" val="2822738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EDA using SQL Task 4</a:t>
            </a:r>
            <a:endParaRPr lang="en-US" dirty="0"/>
          </a:p>
        </p:txBody>
      </p:sp>
      <p:pic>
        <p:nvPicPr>
          <p:cNvPr id="4" name="Image 3">
            <a:extLst>
              <a:ext uri="{FF2B5EF4-FFF2-40B4-BE49-F238E27FC236}">
                <a16:creationId xmlns:a16="http://schemas.microsoft.com/office/drawing/2014/main" id="{49CA614C-382B-4EA8-9BA3-C0713FA4150E}"/>
              </a:ext>
            </a:extLst>
          </p:cNvPr>
          <p:cNvPicPr>
            <a:picLocks noChangeAspect="1"/>
          </p:cNvPicPr>
          <p:nvPr/>
        </p:nvPicPr>
        <p:blipFill>
          <a:blip r:embed="rId2"/>
          <a:stretch>
            <a:fillRect/>
          </a:stretch>
        </p:blipFill>
        <p:spPr>
          <a:xfrm>
            <a:off x="881062" y="2200275"/>
            <a:ext cx="10429875" cy="2457450"/>
          </a:xfrm>
          <a:prstGeom prst="rect">
            <a:avLst/>
          </a:prstGeom>
        </p:spPr>
      </p:pic>
    </p:spTree>
    <p:extLst>
      <p:ext uri="{BB962C8B-B14F-4D97-AF65-F5344CB8AC3E}">
        <p14:creationId xmlns:p14="http://schemas.microsoft.com/office/powerpoint/2010/main" val="35359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EDA using SQL Task 5</a:t>
            </a:r>
            <a:endParaRPr lang="en-US" dirty="0"/>
          </a:p>
        </p:txBody>
      </p:sp>
      <p:pic>
        <p:nvPicPr>
          <p:cNvPr id="4" name="Image 3">
            <a:extLst>
              <a:ext uri="{FF2B5EF4-FFF2-40B4-BE49-F238E27FC236}">
                <a16:creationId xmlns:a16="http://schemas.microsoft.com/office/drawing/2014/main" id="{8D2DAA5B-CCB9-48B6-8E8C-40741D32FBA8}"/>
              </a:ext>
            </a:extLst>
          </p:cNvPr>
          <p:cNvPicPr>
            <a:picLocks noChangeAspect="1"/>
          </p:cNvPicPr>
          <p:nvPr/>
        </p:nvPicPr>
        <p:blipFill>
          <a:blip r:embed="rId2"/>
          <a:stretch>
            <a:fillRect/>
          </a:stretch>
        </p:blipFill>
        <p:spPr>
          <a:xfrm>
            <a:off x="823912" y="2005012"/>
            <a:ext cx="10544175" cy="2847975"/>
          </a:xfrm>
          <a:prstGeom prst="rect">
            <a:avLst/>
          </a:prstGeom>
        </p:spPr>
      </p:pic>
    </p:spTree>
    <p:extLst>
      <p:ext uri="{BB962C8B-B14F-4D97-AF65-F5344CB8AC3E}">
        <p14:creationId xmlns:p14="http://schemas.microsoft.com/office/powerpoint/2010/main" val="22813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EDA using SQL Task 6</a:t>
            </a:r>
            <a:endParaRPr lang="en-US" dirty="0"/>
          </a:p>
        </p:txBody>
      </p:sp>
      <p:pic>
        <p:nvPicPr>
          <p:cNvPr id="4" name="Image 3">
            <a:extLst>
              <a:ext uri="{FF2B5EF4-FFF2-40B4-BE49-F238E27FC236}">
                <a16:creationId xmlns:a16="http://schemas.microsoft.com/office/drawing/2014/main" id="{C13E9674-3464-49DB-A049-FDE010E9B27A}"/>
              </a:ext>
            </a:extLst>
          </p:cNvPr>
          <p:cNvPicPr>
            <a:picLocks noChangeAspect="1"/>
          </p:cNvPicPr>
          <p:nvPr/>
        </p:nvPicPr>
        <p:blipFill>
          <a:blip r:embed="rId2"/>
          <a:stretch>
            <a:fillRect/>
          </a:stretch>
        </p:blipFill>
        <p:spPr>
          <a:xfrm>
            <a:off x="862012" y="1738312"/>
            <a:ext cx="10467975" cy="3381375"/>
          </a:xfrm>
          <a:prstGeom prst="rect">
            <a:avLst/>
          </a:prstGeom>
        </p:spPr>
      </p:pic>
    </p:spTree>
    <p:extLst>
      <p:ext uri="{BB962C8B-B14F-4D97-AF65-F5344CB8AC3E}">
        <p14:creationId xmlns:p14="http://schemas.microsoft.com/office/powerpoint/2010/main" val="3093128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EDA using SQL Task 7</a:t>
            </a:r>
            <a:endParaRPr lang="en-US" dirty="0"/>
          </a:p>
        </p:txBody>
      </p:sp>
      <p:pic>
        <p:nvPicPr>
          <p:cNvPr id="4" name="Image 3">
            <a:extLst>
              <a:ext uri="{FF2B5EF4-FFF2-40B4-BE49-F238E27FC236}">
                <a16:creationId xmlns:a16="http://schemas.microsoft.com/office/drawing/2014/main" id="{D3CEF272-7C65-45CD-A0A3-01ED998AC09A}"/>
              </a:ext>
            </a:extLst>
          </p:cNvPr>
          <p:cNvPicPr>
            <a:picLocks noChangeAspect="1"/>
          </p:cNvPicPr>
          <p:nvPr/>
        </p:nvPicPr>
        <p:blipFill>
          <a:blip r:embed="rId2"/>
          <a:stretch>
            <a:fillRect/>
          </a:stretch>
        </p:blipFill>
        <p:spPr>
          <a:xfrm>
            <a:off x="914400" y="1966912"/>
            <a:ext cx="10363200" cy="2924175"/>
          </a:xfrm>
          <a:prstGeom prst="rect">
            <a:avLst/>
          </a:prstGeom>
        </p:spPr>
      </p:pic>
    </p:spTree>
    <p:extLst>
      <p:ext uri="{BB962C8B-B14F-4D97-AF65-F5344CB8AC3E}">
        <p14:creationId xmlns:p14="http://schemas.microsoft.com/office/powerpoint/2010/main" val="257742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EDA using SQL Task 8</a:t>
            </a:r>
            <a:endParaRPr lang="en-US" dirty="0"/>
          </a:p>
        </p:txBody>
      </p:sp>
      <p:pic>
        <p:nvPicPr>
          <p:cNvPr id="4" name="Image 3">
            <a:extLst>
              <a:ext uri="{FF2B5EF4-FFF2-40B4-BE49-F238E27FC236}">
                <a16:creationId xmlns:a16="http://schemas.microsoft.com/office/drawing/2014/main" id="{310E9FB5-752F-4C8C-94CA-A8267982E9A5}"/>
              </a:ext>
            </a:extLst>
          </p:cNvPr>
          <p:cNvPicPr>
            <a:picLocks noChangeAspect="1"/>
          </p:cNvPicPr>
          <p:nvPr/>
        </p:nvPicPr>
        <p:blipFill>
          <a:blip r:embed="rId2"/>
          <a:stretch>
            <a:fillRect/>
          </a:stretch>
        </p:blipFill>
        <p:spPr>
          <a:xfrm>
            <a:off x="838200" y="1559486"/>
            <a:ext cx="8221980" cy="4401968"/>
          </a:xfrm>
          <a:prstGeom prst="rect">
            <a:avLst/>
          </a:prstGeom>
        </p:spPr>
      </p:pic>
    </p:spTree>
    <p:extLst>
      <p:ext uri="{BB962C8B-B14F-4D97-AF65-F5344CB8AC3E}">
        <p14:creationId xmlns:p14="http://schemas.microsoft.com/office/powerpoint/2010/main" val="2260660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EDA using SQL Task 9</a:t>
            </a:r>
            <a:endParaRPr lang="en-US" dirty="0"/>
          </a:p>
        </p:txBody>
      </p:sp>
      <p:pic>
        <p:nvPicPr>
          <p:cNvPr id="4" name="Image 3">
            <a:extLst>
              <a:ext uri="{FF2B5EF4-FFF2-40B4-BE49-F238E27FC236}">
                <a16:creationId xmlns:a16="http://schemas.microsoft.com/office/drawing/2014/main" id="{23C8B8B5-0DF4-4211-AC2A-E37F4BA17A37}"/>
              </a:ext>
            </a:extLst>
          </p:cNvPr>
          <p:cNvPicPr>
            <a:picLocks noChangeAspect="1"/>
          </p:cNvPicPr>
          <p:nvPr/>
        </p:nvPicPr>
        <p:blipFill>
          <a:blip r:embed="rId2"/>
          <a:stretch>
            <a:fillRect/>
          </a:stretch>
        </p:blipFill>
        <p:spPr>
          <a:xfrm>
            <a:off x="857250" y="2038350"/>
            <a:ext cx="10477500" cy="2781300"/>
          </a:xfrm>
          <a:prstGeom prst="rect">
            <a:avLst/>
          </a:prstGeom>
        </p:spPr>
      </p:pic>
    </p:spTree>
    <p:extLst>
      <p:ext uri="{BB962C8B-B14F-4D97-AF65-F5344CB8AC3E}">
        <p14:creationId xmlns:p14="http://schemas.microsoft.com/office/powerpoint/2010/main" val="1546154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177789" y="1485900"/>
            <a:ext cx="6176011" cy="46910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Background</a:t>
            </a:r>
          </a:p>
          <a:p>
            <a:pPr lvl="1"/>
            <a:r>
              <a:rPr lang="en-US" sz="2000" dirty="0"/>
              <a:t>As identified in the assignment parameters </a:t>
            </a:r>
          </a:p>
          <a:p>
            <a:pPr lvl="2"/>
            <a:r>
              <a:rPr lang="en-US" sz="1600" b="1" i="1" dirty="0"/>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In this lab, you will create a machine learning pipeline to predict if the first stage will land given the data from the preceding labs.</a:t>
            </a:r>
          </a:p>
          <a:p>
            <a:r>
              <a:rPr lang="en-US" sz="2400" dirty="0"/>
              <a:t>Purpose</a:t>
            </a:r>
          </a:p>
          <a:p>
            <a:pPr lvl="1"/>
            <a:r>
              <a:rPr lang="en-US" sz="2000" dirty="0"/>
              <a:t>The purpose of this analysis is to identify the various factors that influence successful launch outcomes for SpaceX.</a:t>
            </a:r>
          </a:p>
          <a:p>
            <a:pPr lvl="1"/>
            <a:r>
              <a:rPr lang="en-US" sz="2000" dirty="0"/>
              <a:t>A secondary purpose is to identify the best performing algorithm for machine learning for outcome prediction for SpaceX launch outcomes.</a:t>
            </a:r>
          </a:p>
        </p:txBody>
      </p:sp>
      <p:pic>
        <p:nvPicPr>
          <p:cNvPr id="9218" name="Picture 2" descr="See the source image">
            <a:extLst>
              <a:ext uri="{FF2B5EF4-FFF2-40B4-BE49-F238E27FC236}">
                <a16:creationId xmlns:a16="http://schemas.microsoft.com/office/drawing/2014/main" id="{6B87BD8E-B65D-4C11-9C88-F6ED022CC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 y="1850707"/>
            <a:ext cx="4370656" cy="3156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62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EDA using SQL Task 10</a:t>
            </a:r>
            <a:endParaRPr lang="en-US" dirty="0"/>
          </a:p>
        </p:txBody>
      </p:sp>
      <p:pic>
        <p:nvPicPr>
          <p:cNvPr id="4" name="Image 3">
            <a:extLst>
              <a:ext uri="{FF2B5EF4-FFF2-40B4-BE49-F238E27FC236}">
                <a16:creationId xmlns:a16="http://schemas.microsoft.com/office/drawing/2014/main" id="{7D1263AE-9034-443B-8FA7-FE12AE8E688E}"/>
              </a:ext>
            </a:extLst>
          </p:cNvPr>
          <p:cNvPicPr>
            <a:picLocks noChangeAspect="1"/>
          </p:cNvPicPr>
          <p:nvPr/>
        </p:nvPicPr>
        <p:blipFill>
          <a:blip r:embed="rId2"/>
          <a:stretch>
            <a:fillRect/>
          </a:stretch>
        </p:blipFill>
        <p:spPr>
          <a:xfrm>
            <a:off x="838200" y="1605915"/>
            <a:ext cx="10487025" cy="4514850"/>
          </a:xfrm>
          <a:prstGeom prst="rect">
            <a:avLst/>
          </a:prstGeom>
        </p:spPr>
      </p:pic>
    </p:spTree>
    <p:extLst>
      <p:ext uri="{BB962C8B-B14F-4D97-AF65-F5344CB8AC3E}">
        <p14:creationId xmlns:p14="http://schemas.microsoft.com/office/powerpoint/2010/main" val="2815234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Folium – distance calculation</a:t>
            </a:r>
            <a:endParaRPr lang="en-US" dirty="0"/>
          </a:p>
        </p:txBody>
      </p:sp>
      <p:pic>
        <p:nvPicPr>
          <p:cNvPr id="6" name="Image 5">
            <a:extLst>
              <a:ext uri="{FF2B5EF4-FFF2-40B4-BE49-F238E27FC236}">
                <a16:creationId xmlns:a16="http://schemas.microsoft.com/office/drawing/2014/main" id="{70FF9B66-F94C-43FC-997B-F6D242C90E8F}"/>
              </a:ext>
            </a:extLst>
          </p:cNvPr>
          <p:cNvPicPr>
            <a:picLocks noChangeAspect="1"/>
          </p:cNvPicPr>
          <p:nvPr/>
        </p:nvPicPr>
        <p:blipFill>
          <a:blip r:embed="rId2"/>
          <a:stretch>
            <a:fillRect/>
          </a:stretch>
        </p:blipFill>
        <p:spPr>
          <a:xfrm>
            <a:off x="838200" y="1464955"/>
            <a:ext cx="9288780" cy="4829156"/>
          </a:xfrm>
          <a:prstGeom prst="rect">
            <a:avLst/>
          </a:prstGeom>
        </p:spPr>
      </p:pic>
    </p:spTree>
    <p:extLst>
      <p:ext uri="{BB962C8B-B14F-4D97-AF65-F5344CB8AC3E}">
        <p14:creationId xmlns:p14="http://schemas.microsoft.com/office/powerpoint/2010/main" val="1268895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1</a:t>
            </a:r>
            <a:endParaRPr lang="en-US" dirty="0"/>
          </a:p>
        </p:txBody>
      </p:sp>
      <p:pic>
        <p:nvPicPr>
          <p:cNvPr id="4" name="Image 3">
            <a:extLst>
              <a:ext uri="{FF2B5EF4-FFF2-40B4-BE49-F238E27FC236}">
                <a16:creationId xmlns:a16="http://schemas.microsoft.com/office/drawing/2014/main" id="{B00931D8-223A-47EC-AF1A-4E511844276C}"/>
              </a:ext>
            </a:extLst>
          </p:cNvPr>
          <p:cNvPicPr>
            <a:picLocks noChangeAspect="1"/>
          </p:cNvPicPr>
          <p:nvPr/>
        </p:nvPicPr>
        <p:blipFill>
          <a:blip r:embed="rId2"/>
          <a:stretch>
            <a:fillRect/>
          </a:stretch>
        </p:blipFill>
        <p:spPr>
          <a:xfrm>
            <a:off x="828675" y="2095500"/>
            <a:ext cx="10534650" cy="2667000"/>
          </a:xfrm>
          <a:prstGeom prst="rect">
            <a:avLst/>
          </a:prstGeom>
        </p:spPr>
      </p:pic>
    </p:spTree>
    <p:extLst>
      <p:ext uri="{BB962C8B-B14F-4D97-AF65-F5344CB8AC3E}">
        <p14:creationId xmlns:p14="http://schemas.microsoft.com/office/powerpoint/2010/main" val="366767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2</a:t>
            </a:r>
            <a:endParaRPr lang="en-US" dirty="0"/>
          </a:p>
        </p:txBody>
      </p:sp>
      <p:pic>
        <p:nvPicPr>
          <p:cNvPr id="4" name="Image 3">
            <a:extLst>
              <a:ext uri="{FF2B5EF4-FFF2-40B4-BE49-F238E27FC236}">
                <a16:creationId xmlns:a16="http://schemas.microsoft.com/office/drawing/2014/main" id="{13712FEA-D489-416B-B8FE-D5B16AAC57BC}"/>
              </a:ext>
            </a:extLst>
          </p:cNvPr>
          <p:cNvPicPr>
            <a:picLocks noChangeAspect="1"/>
          </p:cNvPicPr>
          <p:nvPr/>
        </p:nvPicPr>
        <p:blipFill>
          <a:blip r:embed="rId2"/>
          <a:stretch>
            <a:fillRect/>
          </a:stretch>
        </p:blipFill>
        <p:spPr>
          <a:xfrm>
            <a:off x="838200" y="1569053"/>
            <a:ext cx="9448798" cy="4542854"/>
          </a:xfrm>
          <a:prstGeom prst="rect">
            <a:avLst/>
          </a:prstGeom>
        </p:spPr>
      </p:pic>
    </p:spTree>
    <p:extLst>
      <p:ext uri="{BB962C8B-B14F-4D97-AF65-F5344CB8AC3E}">
        <p14:creationId xmlns:p14="http://schemas.microsoft.com/office/powerpoint/2010/main" val="514356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3</a:t>
            </a:r>
            <a:endParaRPr lang="en-US" dirty="0"/>
          </a:p>
        </p:txBody>
      </p:sp>
      <p:pic>
        <p:nvPicPr>
          <p:cNvPr id="4" name="Image 3">
            <a:extLst>
              <a:ext uri="{FF2B5EF4-FFF2-40B4-BE49-F238E27FC236}">
                <a16:creationId xmlns:a16="http://schemas.microsoft.com/office/drawing/2014/main" id="{6869AC56-BE2D-4AE0-AC81-27BD325C231C}"/>
              </a:ext>
            </a:extLst>
          </p:cNvPr>
          <p:cNvPicPr>
            <a:picLocks noChangeAspect="1"/>
          </p:cNvPicPr>
          <p:nvPr/>
        </p:nvPicPr>
        <p:blipFill>
          <a:blip r:embed="rId2"/>
          <a:stretch>
            <a:fillRect/>
          </a:stretch>
        </p:blipFill>
        <p:spPr>
          <a:xfrm>
            <a:off x="828675" y="1828800"/>
            <a:ext cx="10534650" cy="3200400"/>
          </a:xfrm>
          <a:prstGeom prst="rect">
            <a:avLst/>
          </a:prstGeom>
        </p:spPr>
      </p:pic>
    </p:spTree>
    <p:extLst>
      <p:ext uri="{BB962C8B-B14F-4D97-AF65-F5344CB8AC3E}">
        <p14:creationId xmlns:p14="http://schemas.microsoft.com/office/powerpoint/2010/main" val="3957323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4</a:t>
            </a:r>
            <a:endParaRPr lang="en-US" dirty="0"/>
          </a:p>
        </p:txBody>
      </p:sp>
      <p:pic>
        <p:nvPicPr>
          <p:cNvPr id="4" name="Image 3">
            <a:extLst>
              <a:ext uri="{FF2B5EF4-FFF2-40B4-BE49-F238E27FC236}">
                <a16:creationId xmlns:a16="http://schemas.microsoft.com/office/drawing/2014/main" id="{E743ACD0-2056-4ACD-8FCD-D2EC2411AF2C}"/>
              </a:ext>
            </a:extLst>
          </p:cNvPr>
          <p:cNvPicPr>
            <a:picLocks noChangeAspect="1"/>
          </p:cNvPicPr>
          <p:nvPr/>
        </p:nvPicPr>
        <p:blipFill>
          <a:blip r:embed="rId2"/>
          <a:stretch>
            <a:fillRect/>
          </a:stretch>
        </p:blipFill>
        <p:spPr>
          <a:xfrm>
            <a:off x="838200" y="1602876"/>
            <a:ext cx="8260080" cy="4452348"/>
          </a:xfrm>
          <a:prstGeom prst="rect">
            <a:avLst/>
          </a:prstGeom>
        </p:spPr>
      </p:pic>
    </p:spTree>
    <p:extLst>
      <p:ext uri="{BB962C8B-B14F-4D97-AF65-F5344CB8AC3E}">
        <p14:creationId xmlns:p14="http://schemas.microsoft.com/office/powerpoint/2010/main" val="3255970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5</a:t>
            </a:r>
            <a:endParaRPr lang="en-US" dirty="0"/>
          </a:p>
        </p:txBody>
      </p:sp>
      <p:pic>
        <p:nvPicPr>
          <p:cNvPr id="4" name="Image 3">
            <a:extLst>
              <a:ext uri="{FF2B5EF4-FFF2-40B4-BE49-F238E27FC236}">
                <a16:creationId xmlns:a16="http://schemas.microsoft.com/office/drawing/2014/main" id="{FF132743-7828-42E7-A4AE-AB91F1E9E1E5}"/>
              </a:ext>
            </a:extLst>
          </p:cNvPr>
          <p:cNvPicPr>
            <a:picLocks noChangeAspect="1"/>
          </p:cNvPicPr>
          <p:nvPr/>
        </p:nvPicPr>
        <p:blipFill>
          <a:blip r:embed="rId2"/>
          <a:stretch>
            <a:fillRect/>
          </a:stretch>
        </p:blipFill>
        <p:spPr>
          <a:xfrm>
            <a:off x="720090" y="1452195"/>
            <a:ext cx="7551420" cy="4808526"/>
          </a:xfrm>
          <a:prstGeom prst="rect">
            <a:avLst/>
          </a:prstGeom>
        </p:spPr>
      </p:pic>
    </p:spTree>
    <p:extLst>
      <p:ext uri="{BB962C8B-B14F-4D97-AF65-F5344CB8AC3E}">
        <p14:creationId xmlns:p14="http://schemas.microsoft.com/office/powerpoint/2010/main" val="1337536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6</a:t>
            </a:r>
            <a:endParaRPr lang="en-US" dirty="0"/>
          </a:p>
        </p:txBody>
      </p:sp>
      <p:pic>
        <p:nvPicPr>
          <p:cNvPr id="4" name="Image 3">
            <a:extLst>
              <a:ext uri="{FF2B5EF4-FFF2-40B4-BE49-F238E27FC236}">
                <a16:creationId xmlns:a16="http://schemas.microsoft.com/office/drawing/2014/main" id="{1B3ADE29-A7B4-4491-8AAE-0891A516A416}"/>
              </a:ext>
            </a:extLst>
          </p:cNvPr>
          <p:cNvPicPr>
            <a:picLocks noChangeAspect="1"/>
          </p:cNvPicPr>
          <p:nvPr/>
        </p:nvPicPr>
        <p:blipFill>
          <a:blip r:embed="rId2"/>
          <a:stretch>
            <a:fillRect/>
          </a:stretch>
        </p:blipFill>
        <p:spPr>
          <a:xfrm>
            <a:off x="784860" y="1519237"/>
            <a:ext cx="10325100" cy="4619625"/>
          </a:xfrm>
          <a:prstGeom prst="rect">
            <a:avLst/>
          </a:prstGeom>
        </p:spPr>
      </p:pic>
    </p:spTree>
    <p:extLst>
      <p:ext uri="{BB962C8B-B14F-4D97-AF65-F5344CB8AC3E}">
        <p14:creationId xmlns:p14="http://schemas.microsoft.com/office/powerpoint/2010/main" val="3339192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7</a:t>
            </a:r>
            <a:endParaRPr lang="en-US" dirty="0"/>
          </a:p>
        </p:txBody>
      </p:sp>
      <p:pic>
        <p:nvPicPr>
          <p:cNvPr id="4" name="Image 3">
            <a:extLst>
              <a:ext uri="{FF2B5EF4-FFF2-40B4-BE49-F238E27FC236}">
                <a16:creationId xmlns:a16="http://schemas.microsoft.com/office/drawing/2014/main" id="{904AA378-3A56-48AB-87F7-B43F16415E22}"/>
              </a:ext>
            </a:extLst>
          </p:cNvPr>
          <p:cNvPicPr>
            <a:picLocks noChangeAspect="1"/>
          </p:cNvPicPr>
          <p:nvPr/>
        </p:nvPicPr>
        <p:blipFill>
          <a:blip r:embed="rId2"/>
          <a:stretch>
            <a:fillRect/>
          </a:stretch>
        </p:blipFill>
        <p:spPr>
          <a:xfrm>
            <a:off x="838200" y="1477326"/>
            <a:ext cx="7347960" cy="4923473"/>
          </a:xfrm>
          <a:prstGeom prst="rect">
            <a:avLst/>
          </a:prstGeom>
        </p:spPr>
      </p:pic>
    </p:spTree>
    <p:extLst>
      <p:ext uri="{BB962C8B-B14F-4D97-AF65-F5344CB8AC3E}">
        <p14:creationId xmlns:p14="http://schemas.microsoft.com/office/powerpoint/2010/main" val="118923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8</a:t>
            </a:r>
            <a:endParaRPr lang="en-US" dirty="0"/>
          </a:p>
        </p:txBody>
      </p:sp>
      <p:pic>
        <p:nvPicPr>
          <p:cNvPr id="4" name="Image 3">
            <a:extLst>
              <a:ext uri="{FF2B5EF4-FFF2-40B4-BE49-F238E27FC236}">
                <a16:creationId xmlns:a16="http://schemas.microsoft.com/office/drawing/2014/main" id="{E3412A79-7F15-4BFF-9C12-51238C9C9232}"/>
              </a:ext>
            </a:extLst>
          </p:cNvPr>
          <p:cNvPicPr>
            <a:picLocks noChangeAspect="1"/>
          </p:cNvPicPr>
          <p:nvPr/>
        </p:nvPicPr>
        <p:blipFill>
          <a:blip r:embed="rId2"/>
          <a:stretch>
            <a:fillRect/>
          </a:stretch>
        </p:blipFill>
        <p:spPr>
          <a:xfrm>
            <a:off x="746760" y="1554480"/>
            <a:ext cx="8522306" cy="4732020"/>
          </a:xfrm>
          <a:prstGeom prst="rect">
            <a:avLst/>
          </a:prstGeom>
        </p:spPr>
      </p:pic>
    </p:spTree>
    <p:extLst>
      <p:ext uri="{BB962C8B-B14F-4D97-AF65-F5344CB8AC3E}">
        <p14:creationId xmlns:p14="http://schemas.microsoft.com/office/powerpoint/2010/main" val="2843514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11047997" cy="1325563"/>
          </a:xfrm>
        </p:spPr>
        <p:txBody>
          <a:bodyPr anchor="ctr">
            <a:normAutofit/>
          </a:bodyPr>
          <a:lstStyle/>
          <a:p>
            <a:r>
              <a:rPr lang="en-US" sz="3200" dirty="0"/>
              <a:t>METHODOLOGY</a:t>
            </a:r>
            <a:br>
              <a:rPr lang="en-US" sz="3200" dirty="0"/>
            </a:br>
            <a:r>
              <a:rPr lang="en-US" sz="3200" dirty="0"/>
              <a:t>Data Collection and Wrangling</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846320" y="1825625"/>
            <a:ext cx="6507480" cy="4351338"/>
          </a:xfrm>
        </p:spPr>
        <p:txBody>
          <a:bodyPr>
            <a:normAutofit fontScale="92500" lnSpcReduction="20000"/>
          </a:bodyPr>
          <a:lstStyle/>
          <a:p>
            <a:r>
              <a:rPr lang="en-US" sz="2200" dirty="0"/>
              <a:t>Data Collection</a:t>
            </a:r>
          </a:p>
          <a:p>
            <a:pPr lvl="1"/>
            <a:r>
              <a:rPr lang="en-US" sz="1800" dirty="0"/>
              <a:t>Data was </a:t>
            </a:r>
            <a:r>
              <a:rPr lang="en-US" sz="1800" dirty="0" err="1"/>
              <a:t>webscraped</a:t>
            </a:r>
            <a:r>
              <a:rPr lang="en-US" sz="1800" dirty="0"/>
              <a:t> from Wikipedia page “</a:t>
            </a:r>
            <a:r>
              <a:rPr lang="en-US" sz="1800" i="1" dirty="0"/>
              <a:t>List of Falcon 9 and Falcon Heavy launches</a:t>
            </a:r>
            <a:r>
              <a:rPr lang="en-US" sz="1800" dirty="0"/>
              <a:t>” dated 2021-06-09. The </a:t>
            </a:r>
            <a:r>
              <a:rPr lang="en-US" sz="1800" dirty="0" err="1"/>
              <a:t>webscraped</a:t>
            </a:r>
            <a:r>
              <a:rPr lang="en-US" sz="1800" dirty="0"/>
              <a:t> data contained 121 samples, and 5 different launch sites.</a:t>
            </a:r>
          </a:p>
          <a:p>
            <a:pPr lvl="1"/>
            <a:r>
              <a:rPr lang="en-US" sz="1800" dirty="0"/>
              <a:t>Use of a </a:t>
            </a:r>
            <a:r>
              <a:rPr lang="en-US" sz="1800" dirty="0" err="1"/>
              <a:t>RestFUL</a:t>
            </a:r>
            <a:r>
              <a:rPr lang="en-US" sz="1800" dirty="0"/>
              <a:t> API, specifically SpaceX REST API to collect data (90 samples)</a:t>
            </a:r>
          </a:p>
          <a:p>
            <a:pPr lvl="1"/>
            <a:r>
              <a:rPr lang="en-US" sz="1800" dirty="0" err="1"/>
              <a:t>BeautifulSoup</a:t>
            </a:r>
            <a:r>
              <a:rPr lang="en-US" sz="1800" dirty="0"/>
              <a:t> was used to parse the </a:t>
            </a:r>
            <a:r>
              <a:rPr lang="en-US" sz="1800" dirty="0" err="1"/>
              <a:t>webscraped</a:t>
            </a:r>
            <a:r>
              <a:rPr lang="en-US" sz="1800" dirty="0"/>
              <a:t> data and create Pandas </a:t>
            </a:r>
            <a:r>
              <a:rPr lang="en-US" sz="1800" dirty="0" err="1"/>
              <a:t>dataframes</a:t>
            </a:r>
            <a:r>
              <a:rPr lang="en-US" sz="1800" dirty="0"/>
              <a:t>.</a:t>
            </a:r>
          </a:p>
          <a:p>
            <a:pPr lvl="1"/>
            <a:endParaRPr lang="en-US" sz="1800" dirty="0"/>
          </a:p>
          <a:p>
            <a:r>
              <a:rPr lang="en-US" sz="2200" dirty="0"/>
              <a:t>Data Preparation</a:t>
            </a:r>
          </a:p>
          <a:p>
            <a:pPr lvl="1"/>
            <a:r>
              <a:rPr lang="en-US" sz="1800" dirty="0"/>
              <a:t>The provided dataset “dataset_part_1.csv” containing 90 samples using 3 different launch sites was the base for the data preparation.</a:t>
            </a:r>
          </a:p>
          <a:p>
            <a:pPr lvl="1"/>
            <a:r>
              <a:rPr lang="en-US" sz="1800" dirty="0"/>
              <a:t>Missing values were identified by attribute</a:t>
            </a:r>
          </a:p>
          <a:p>
            <a:pPr lvl="1"/>
            <a:r>
              <a:rPr lang="en-US" sz="1800" dirty="0"/>
              <a:t>Attribute types were identified</a:t>
            </a:r>
          </a:p>
          <a:p>
            <a:pPr lvl="1"/>
            <a:r>
              <a:rPr lang="en-US" sz="1800" dirty="0"/>
              <a:t>Landing Outcomes were identified, categorized as “bad outcome” (value 0) or not, and a landing outcome label was added to the </a:t>
            </a:r>
            <a:r>
              <a:rPr lang="en-US" sz="1800" dirty="0" err="1"/>
              <a:t>dataframe</a:t>
            </a:r>
            <a:r>
              <a:rPr lang="en-US" sz="1800" dirty="0"/>
              <a:t>.</a:t>
            </a:r>
          </a:p>
          <a:p>
            <a:pPr lvl="1"/>
            <a:r>
              <a:rPr lang="en-US" sz="1800" dirty="0"/>
              <a:t>Training labels were identified</a:t>
            </a:r>
          </a:p>
        </p:txBody>
      </p:sp>
      <p:sp>
        <p:nvSpPr>
          <p:cNvPr id="4" name="Rectangle 1">
            <a:extLst>
              <a:ext uri="{FF2B5EF4-FFF2-40B4-BE49-F238E27FC236}">
                <a16:creationId xmlns:a16="http://schemas.microsoft.com/office/drawing/2014/main" id="{4B79B4DB-D248-48B8-B8AE-96C5CC6DF13D}"/>
              </a:ext>
            </a:extLst>
          </p:cNvPr>
          <p:cNvSpPr>
            <a:spLocks noChangeArrowheads="1"/>
          </p:cNvSpPr>
          <p:nvPr/>
        </p:nvSpPr>
        <p:spPr bwMode="auto">
          <a:xfrm>
            <a:off x="0" y="167044"/>
            <a:ext cx="22442" cy="12311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51" name="Picture 3" descr="See the source image">
            <a:extLst>
              <a:ext uri="{FF2B5EF4-FFF2-40B4-BE49-F238E27FC236}">
                <a16:creationId xmlns:a16="http://schemas.microsoft.com/office/drawing/2014/main" id="{D755E430-5542-4799-8213-4B1E0B6F7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 y="1445895"/>
            <a:ext cx="5112004" cy="3966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859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9</a:t>
            </a:r>
            <a:endParaRPr lang="en-US" dirty="0"/>
          </a:p>
        </p:txBody>
      </p:sp>
      <p:pic>
        <p:nvPicPr>
          <p:cNvPr id="4" name="Image 3">
            <a:extLst>
              <a:ext uri="{FF2B5EF4-FFF2-40B4-BE49-F238E27FC236}">
                <a16:creationId xmlns:a16="http://schemas.microsoft.com/office/drawing/2014/main" id="{E51FB6EA-FFE0-40BA-956E-AF6B7E83621F}"/>
              </a:ext>
            </a:extLst>
          </p:cNvPr>
          <p:cNvPicPr>
            <a:picLocks noChangeAspect="1"/>
          </p:cNvPicPr>
          <p:nvPr/>
        </p:nvPicPr>
        <p:blipFill>
          <a:blip r:embed="rId2"/>
          <a:stretch>
            <a:fillRect/>
          </a:stretch>
        </p:blipFill>
        <p:spPr>
          <a:xfrm>
            <a:off x="838200" y="1502252"/>
            <a:ext cx="7513320" cy="4699316"/>
          </a:xfrm>
          <a:prstGeom prst="rect">
            <a:avLst/>
          </a:prstGeom>
        </p:spPr>
      </p:pic>
    </p:spTree>
    <p:extLst>
      <p:ext uri="{BB962C8B-B14F-4D97-AF65-F5344CB8AC3E}">
        <p14:creationId xmlns:p14="http://schemas.microsoft.com/office/powerpoint/2010/main" val="276820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10a</a:t>
            </a:r>
            <a:endParaRPr lang="en-US" dirty="0"/>
          </a:p>
        </p:txBody>
      </p:sp>
      <p:pic>
        <p:nvPicPr>
          <p:cNvPr id="4" name="Image 3">
            <a:extLst>
              <a:ext uri="{FF2B5EF4-FFF2-40B4-BE49-F238E27FC236}">
                <a16:creationId xmlns:a16="http://schemas.microsoft.com/office/drawing/2014/main" id="{FFBB8DEC-C859-4582-B41F-A8EE189B18FC}"/>
              </a:ext>
            </a:extLst>
          </p:cNvPr>
          <p:cNvPicPr>
            <a:picLocks noChangeAspect="1"/>
          </p:cNvPicPr>
          <p:nvPr/>
        </p:nvPicPr>
        <p:blipFill>
          <a:blip r:embed="rId2"/>
          <a:stretch>
            <a:fillRect/>
          </a:stretch>
        </p:blipFill>
        <p:spPr>
          <a:xfrm>
            <a:off x="838200" y="1485901"/>
            <a:ext cx="7246938" cy="4754878"/>
          </a:xfrm>
          <a:prstGeom prst="rect">
            <a:avLst/>
          </a:prstGeom>
        </p:spPr>
      </p:pic>
    </p:spTree>
    <p:extLst>
      <p:ext uri="{BB962C8B-B14F-4D97-AF65-F5344CB8AC3E}">
        <p14:creationId xmlns:p14="http://schemas.microsoft.com/office/powerpoint/2010/main" val="4279702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10b</a:t>
            </a:r>
            <a:endParaRPr lang="en-US" dirty="0"/>
          </a:p>
        </p:txBody>
      </p:sp>
      <p:pic>
        <p:nvPicPr>
          <p:cNvPr id="4" name="Image 3">
            <a:extLst>
              <a:ext uri="{FF2B5EF4-FFF2-40B4-BE49-F238E27FC236}">
                <a16:creationId xmlns:a16="http://schemas.microsoft.com/office/drawing/2014/main" id="{016D8F4D-B1D4-4230-BCF0-616C0FB36995}"/>
              </a:ext>
            </a:extLst>
          </p:cNvPr>
          <p:cNvPicPr>
            <a:picLocks noChangeAspect="1"/>
          </p:cNvPicPr>
          <p:nvPr/>
        </p:nvPicPr>
        <p:blipFill>
          <a:blip r:embed="rId2"/>
          <a:stretch>
            <a:fillRect/>
          </a:stretch>
        </p:blipFill>
        <p:spPr>
          <a:xfrm>
            <a:off x="990600" y="1443404"/>
            <a:ext cx="6644640" cy="4767908"/>
          </a:xfrm>
          <a:prstGeom prst="rect">
            <a:avLst/>
          </a:prstGeom>
        </p:spPr>
      </p:pic>
    </p:spTree>
    <p:extLst>
      <p:ext uri="{BB962C8B-B14F-4D97-AF65-F5344CB8AC3E}">
        <p14:creationId xmlns:p14="http://schemas.microsoft.com/office/powerpoint/2010/main" val="697620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10c</a:t>
            </a:r>
            <a:endParaRPr lang="en-US" dirty="0"/>
          </a:p>
        </p:txBody>
      </p:sp>
      <p:pic>
        <p:nvPicPr>
          <p:cNvPr id="4" name="Image 3">
            <a:extLst>
              <a:ext uri="{FF2B5EF4-FFF2-40B4-BE49-F238E27FC236}">
                <a16:creationId xmlns:a16="http://schemas.microsoft.com/office/drawing/2014/main" id="{66084B2F-4575-4144-AF6A-32D7E4DFFF09}"/>
              </a:ext>
            </a:extLst>
          </p:cNvPr>
          <p:cNvPicPr>
            <a:picLocks noChangeAspect="1"/>
          </p:cNvPicPr>
          <p:nvPr/>
        </p:nvPicPr>
        <p:blipFill>
          <a:blip r:embed="rId2"/>
          <a:stretch>
            <a:fillRect/>
          </a:stretch>
        </p:blipFill>
        <p:spPr>
          <a:xfrm>
            <a:off x="2293619" y="1465571"/>
            <a:ext cx="6210301" cy="4954356"/>
          </a:xfrm>
          <a:prstGeom prst="rect">
            <a:avLst/>
          </a:prstGeom>
        </p:spPr>
      </p:pic>
    </p:spTree>
    <p:extLst>
      <p:ext uri="{BB962C8B-B14F-4D97-AF65-F5344CB8AC3E}">
        <p14:creationId xmlns:p14="http://schemas.microsoft.com/office/powerpoint/2010/main" val="1144681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11</a:t>
            </a:r>
            <a:endParaRPr lang="en-US" dirty="0"/>
          </a:p>
        </p:txBody>
      </p:sp>
      <p:pic>
        <p:nvPicPr>
          <p:cNvPr id="4" name="Image 3">
            <a:extLst>
              <a:ext uri="{FF2B5EF4-FFF2-40B4-BE49-F238E27FC236}">
                <a16:creationId xmlns:a16="http://schemas.microsoft.com/office/drawing/2014/main" id="{BCDB3BF0-551A-4FE4-A3B6-0166487A380B}"/>
              </a:ext>
            </a:extLst>
          </p:cNvPr>
          <p:cNvPicPr>
            <a:picLocks noChangeAspect="1"/>
          </p:cNvPicPr>
          <p:nvPr/>
        </p:nvPicPr>
        <p:blipFill>
          <a:blip r:embed="rId2"/>
          <a:stretch>
            <a:fillRect/>
          </a:stretch>
        </p:blipFill>
        <p:spPr>
          <a:xfrm>
            <a:off x="838200" y="1570956"/>
            <a:ext cx="6476962" cy="4761264"/>
          </a:xfrm>
          <a:prstGeom prst="rect">
            <a:avLst/>
          </a:prstGeom>
        </p:spPr>
      </p:pic>
    </p:spTree>
    <p:extLst>
      <p:ext uri="{BB962C8B-B14F-4D97-AF65-F5344CB8AC3E}">
        <p14:creationId xmlns:p14="http://schemas.microsoft.com/office/powerpoint/2010/main" val="2688594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 </a:t>
            </a:r>
            <a:r>
              <a:rPr lang="en-US" sz="3200" dirty="0"/>
              <a:t>Machine Learning: Task 12</a:t>
            </a:r>
            <a:endParaRPr lang="en-US" dirty="0"/>
          </a:p>
        </p:txBody>
      </p:sp>
      <p:pic>
        <p:nvPicPr>
          <p:cNvPr id="4" name="Image 3">
            <a:extLst>
              <a:ext uri="{FF2B5EF4-FFF2-40B4-BE49-F238E27FC236}">
                <a16:creationId xmlns:a16="http://schemas.microsoft.com/office/drawing/2014/main" id="{775CB43F-FEB3-46F8-B4F2-EF64CDFE33F2}"/>
              </a:ext>
            </a:extLst>
          </p:cNvPr>
          <p:cNvPicPr>
            <a:picLocks noChangeAspect="1"/>
          </p:cNvPicPr>
          <p:nvPr/>
        </p:nvPicPr>
        <p:blipFill>
          <a:blip r:embed="rId2"/>
          <a:stretch>
            <a:fillRect/>
          </a:stretch>
        </p:blipFill>
        <p:spPr>
          <a:xfrm>
            <a:off x="838200" y="1554481"/>
            <a:ext cx="7414260" cy="4880832"/>
          </a:xfrm>
          <a:prstGeom prst="rect">
            <a:avLst/>
          </a:prstGeom>
        </p:spPr>
      </p:pic>
    </p:spTree>
    <p:extLst>
      <p:ext uri="{BB962C8B-B14F-4D97-AF65-F5344CB8AC3E}">
        <p14:creationId xmlns:p14="http://schemas.microsoft.com/office/powerpoint/2010/main" val="3240918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REFERENCES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91491" y="1440180"/>
            <a:ext cx="10862310" cy="4736783"/>
          </a:xfrm>
        </p:spPr>
        <p:txBody>
          <a:bodyPr>
            <a:normAutofit fontScale="85000" lnSpcReduction="10000"/>
          </a:bodyPr>
          <a:lstStyle/>
          <a:p>
            <a:r>
              <a:rPr lang="en-US" sz="2000" dirty="0"/>
              <a:t>SpaceX Falcon 9 landing image (cover page) sourced from Wikipedia page “</a:t>
            </a:r>
            <a:r>
              <a:rPr lang="en-US" sz="2000" i="1" dirty="0"/>
              <a:t>Falcon 9</a:t>
            </a:r>
            <a:r>
              <a:rPr lang="en-US" sz="2000" dirty="0"/>
              <a:t>”: </a:t>
            </a:r>
            <a:r>
              <a:rPr lang="en-US" sz="2000" dirty="0">
                <a:hlinkClick r:id="rId2"/>
              </a:rPr>
              <a:t>https://en.wikipedia.org/wiki/Falcon_9</a:t>
            </a:r>
            <a:endParaRPr lang="en-US" sz="2000" dirty="0"/>
          </a:p>
          <a:p>
            <a:r>
              <a:rPr lang="en-US" sz="2000" dirty="0"/>
              <a:t>SpaceX data source:  Wikipedia page “</a:t>
            </a:r>
            <a:r>
              <a:rPr lang="en-US" sz="2000" i="1" dirty="0"/>
              <a:t>List of Falcon 9 and Falcon Heavy launches</a:t>
            </a:r>
            <a:r>
              <a:rPr lang="en-US" sz="2000" dirty="0"/>
              <a:t>” as of 2021-06-09:  </a:t>
            </a:r>
            <a:r>
              <a:rPr lang="fr-FR" altLang="fr-FR" sz="2000" dirty="0">
                <a:hlinkClick r:id="rId3"/>
              </a:rPr>
              <a:t>https://en.wikipedia.org/w/index.php?title=List_of_Falcon_9_and_Falcon_Heavy_launches&amp;oldid=1027686922</a:t>
            </a:r>
            <a:endParaRPr lang="fr-FR" altLang="fr-FR" sz="2000" dirty="0"/>
          </a:p>
          <a:p>
            <a:r>
              <a:rPr lang="fr-FR" altLang="fr-FR" sz="2000" dirty="0"/>
              <a:t>Table of contents image source </a:t>
            </a:r>
            <a:r>
              <a:rPr lang="fr-FR" altLang="fr-FR" sz="2000" dirty="0" err="1"/>
              <a:t>Dreamstime</a:t>
            </a:r>
            <a:r>
              <a:rPr lang="fr-FR" altLang="fr-FR" sz="2000" dirty="0"/>
              <a:t>:  </a:t>
            </a:r>
            <a:r>
              <a:rPr lang="en-US" sz="1400" dirty="0">
                <a:hlinkClick r:id="rId4"/>
              </a:rPr>
              <a:t>table-contents-write-document-isolated-blue-background-166839122.jpg (800×533) (dreamstime.com)</a:t>
            </a:r>
            <a:endParaRPr lang="fr-FR" altLang="fr-FR" sz="2000" dirty="0"/>
          </a:p>
          <a:p>
            <a:r>
              <a:rPr lang="fr-FR" altLang="fr-FR" sz="2000" dirty="0"/>
              <a:t>Interactive Dashboard data source:  </a:t>
            </a:r>
            <a:r>
              <a:rPr lang="da-DK" altLang="fr-FR" sz="2000" dirty="0"/>
              <a:t>https://cf-courses-data.s3.us.cloud-object-storage.appdomain.cloud/IBM-DS0321EN-SkillsNetwork/datasets/spacex_launch_dash.csv</a:t>
            </a:r>
          </a:p>
          <a:p>
            <a:r>
              <a:rPr lang="da-DK" altLang="fr-FR" sz="2000" dirty="0"/>
              <a:t>Executive Summary image from Shutterstock.com</a:t>
            </a:r>
          </a:p>
          <a:p>
            <a:r>
              <a:rPr lang="da-DK" altLang="fr-FR" sz="2000" dirty="0"/>
              <a:t>Welcome (Introduction) word cloud source: istockphoto.com -- </a:t>
            </a:r>
            <a:r>
              <a:rPr lang="fr-CA" sz="1400" dirty="0">
                <a:hlinkClick r:id="rId5"/>
              </a:rPr>
              <a:t>welcome-phrase-words-cloud-concept-picture-id481560677 (612×442) (istockphoto.com)</a:t>
            </a:r>
            <a:endParaRPr lang="fr-CA" sz="1400" dirty="0"/>
          </a:p>
          <a:p>
            <a:r>
              <a:rPr lang="da-DK" altLang="fr-FR" sz="2000" dirty="0"/>
              <a:t>Data collection image from </a:t>
            </a:r>
            <a:r>
              <a:rPr lang="da-DK" altLang="fr-FR" sz="2000" dirty="0">
                <a:hlinkClick r:id="rId6"/>
              </a:rPr>
              <a:t>www.ceros.com</a:t>
            </a:r>
            <a:r>
              <a:rPr lang="da-DK" altLang="fr-FR" sz="2000" dirty="0"/>
              <a:t> -- </a:t>
            </a:r>
            <a:r>
              <a:rPr lang="en-US" sz="1400" dirty="0">
                <a:hlinkClick r:id="rId7"/>
              </a:rPr>
              <a:t>data-collection.png (1013×786) (xcademy.in)</a:t>
            </a:r>
            <a:endParaRPr lang="da-DK" altLang="fr-FR" sz="2000" dirty="0"/>
          </a:p>
          <a:p>
            <a:r>
              <a:rPr lang="da-DK" altLang="fr-FR" sz="2000" dirty="0"/>
              <a:t>Methodology word cloud source:  istockphoto.com -- </a:t>
            </a:r>
            <a:r>
              <a:rPr lang="fr-CA" sz="1400" dirty="0">
                <a:hlinkClick r:id="rId8"/>
              </a:rPr>
              <a:t>methodology-word-cloud-concept-4-illustration-id683486486 (1024×739) (istockphoto.com)</a:t>
            </a:r>
            <a:endParaRPr lang="da-DK" altLang="fr-FR" sz="2000" dirty="0"/>
          </a:p>
          <a:p>
            <a:r>
              <a:rPr lang="da-DK" altLang="fr-FR" sz="2000" dirty="0"/>
              <a:t>Predictive analytics image from ibm.com:  </a:t>
            </a:r>
            <a:r>
              <a:rPr lang="fr-CA" sz="1400" dirty="0">
                <a:hlinkClick r:id="rId9"/>
              </a:rPr>
              <a:t>predictive_bi.png (693×515)</a:t>
            </a:r>
            <a:endParaRPr lang="da-DK" altLang="fr-FR" sz="2000" dirty="0"/>
          </a:p>
          <a:p>
            <a:r>
              <a:rPr lang="fr-FR" altLang="fr-FR" sz="2000" dirty="0"/>
              <a:t>Discussion image from Discussionlistservices.com:  </a:t>
            </a:r>
            <a:r>
              <a:rPr lang="en-US" sz="1400" dirty="0">
                <a:hlinkClick r:id="rId10"/>
              </a:rPr>
              <a:t>discussion.jpg (1280×960) (discussionlistservices.com)</a:t>
            </a:r>
            <a:endParaRPr lang="fr-FR" altLang="fr-FR" sz="2000" dirty="0"/>
          </a:p>
          <a:p>
            <a:r>
              <a:rPr lang="fr-FR" altLang="fr-FR" sz="2000" dirty="0"/>
              <a:t>Conclusion image (« The End ») from Excelsior </a:t>
            </a:r>
            <a:r>
              <a:rPr lang="fr-FR" altLang="fr-FR" sz="2000" dirty="0" err="1"/>
              <a:t>College</a:t>
            </a:r>
            <a:r>
              <a:rPr lang="fr-FR" altLang="fr-FR" sz="2000" dirty="0"/>
              <a:t>:  </a:t>
            </a:r>
            <a:r>
              <a:rPr lang="fr-CA" sz="1400" dirty="0">
                <a:hlinkClick r:id="rId11"/>
              </a:rPr>
              <a:t>conclusion.jpg (660×340) (excelsior.edu)</a:t>
            </a:r>
            <a:endParaRPr lang="fr-FR" altLang="fr-FR" sz="2000" dirty="0"/>
          </a:p>
        </p:txBody>
      </p:sp>
      <p:sp>
        <p:nvSpPr>
          <p:cNvPr id="3" name="Rectangle 1">
            <a:extLst>
              <a:ext uri="{FF2B5EF4-FFF2-40B4-BE49-F238E27FC236}">
                <a16:creationId xmlns:a16="http://schemas.microsoft.com/office/drawing/2014/main" id="{DF2DA21C-EAA3-404A-AF69-F9FE2E90499B}"/>
              </a:ext>
            </a:extLst>
          </p:cNvPr>
          <p:cNvSpPr>
            <a:spLocks noChangeArrowheads="1"/>
          </p:cNvSpPr>
          <p:nvPr/>
        </p:nvSpPr>
        <p:spPr bwMode="auto">
          <a:xfrm>
            <a:off x="0" y="90100"/>
            <a:ext cx="6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6773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11047997" cy="1325563"/>
          </a:xfrm>
        </p:spPr>
        <p:txBody>
          <a:bodyPr anchor="ctr">
            <a:normAutofit/>
          </a:bodyPr>
          <a:lstStyle/>
          <a:p>
            <a:r>
              <a:rPr lang="en-US" sz="3200" dirty="0"/>
              <a:t>METHODOLOGY</a:t>
            </a:r>
            <a:br>
              <a:rPr lang="en-US" sz="3200" dirty="0"/>
            </a:br>
            <a:r>
              <a:rPr lang="en-US" sz="3200" dirty="0"/>
              <a:t>EDA and Interactive Visual Analytics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311192" y="1825625"/>
            <a:ext cx="6042608" cy="4351338"/>
          </a:xfrm>
        </p:spPr>
        <p:txBody>
          <a:bodyPr>
            <a:normAutofit/>
          </a:bodyPr>
          <a:lstStyle/>
          <a:p>
            <a:r>
              <a:rPr lang="en-US" sz="2200" dirty="0"/>
              <a:t>Data Analysis</a:t>
            </a:r>
          </a:p>
          <a:p>
            <a:pPr lvl="1"/>
            <a:r>
              <a:rPr lang="en-US" sz="1800" dirty="0"/>
              <a:t>Exploratory Data Analysis</a:t>
            </a:r>
          </a:p>
          <a:p>
            <a:pPr lvl="1"/>
            <a:r>
              <a:rPr lang="en-US" sz="1800" dirty="0"/>
              <a:t>Data Feature Engineering</a:t>
            </a:r>
          </a:p>
          <a:p>
            <a:pPr lvl="1"/>
            <a:r>
              <a:rPr lang="en-US" sz="1800" dirty="0"/>
              <a:t>Examination of landing success rate by flight number, launch site, orbit, and payload mass (kg) was undertaken using scatterplots.</a:t>
            </a:r>
          </a:p>
          <a:p>
            <a:pPr lvl="1"/>
            <a:r>
              <a:rPr lang="en-US" sz="1800" dirty="0"/>
              <a:t>Examination of success rate by orbit type using mean success rate in bar chart format.</a:t>
            </a:r>
          </a:p>
          <a:p>
            <a:pPr lvl="1"/>
            <a:r>
              <a:rPr lang="en-US" sz="1800" dirty="0"/>
              <a:t>SQL analysis of outcomes by type for a selected period (additional SQL analysis tasks provided in the Appendix)</a:t>
            </a:r>
          </a:p>
          <a:p>
            <a:pPr lvl="1"/>
            <a:r>
              <a:rPr lang="en-US" sz="1800" dirty="0"/>
              <a:t>Launch sites location analysis using an interactive Folium map (outcomes, and location and proximities of a launch site)</a:t>
            </a:r>
          </a:p>
          <a:p>
            <a:pPr lvl="1"/>
            <a:r>
              <a:rPr lang="en-US" sz="1800" dirty="0"/>
              <a:t>Interactive launch records analysis using </a:t>
            </a:r>
            <a:r>
              <a:rPr lang="en-US" sz="1800" dirty="0" err="1"/>
              <a:t>Plotly</a:t>
            </a:r>
            <a:r>
              <a:rPr lang="en-US" sz="1800" dirty="0"/>
              <a:t> Dash.</a:t>
            </a:r>
          </a:p>
        </p:txBody>
      </p:sp>
      <p:sp>
        <p:nvSpPr>
          <p:cNvPr id="4" name="Rectangle 1">
            <a:extLst>
              <a:ext uri="{FF2B5EF4-FFF2-40B4-BE49-F238E27FC236}">
                <a16:creationId xmlns:a16="http://schemas.microsoft.com/office/drawing/2014/main" id="{4B79B4DB-D248-48B8-B8AE-96C5CC6DF13D}"/>
              </a:ext>
            </a:extLst>
          </p:cNvPr>
          <p:cNvSpPr>
            <a:spLocks noChangeArrowheads="1"/>
          </p:cNvSpPr>
          <p:nvPr/>
        </p:nvSpPr>
        <p:spPr bwMode="auto">
          <a:xfrm>
            <a:off x="0" y="167044"/>
            <a:ext cx="22442" cy="12311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5122" name="Picture 2" descr="See the source image">
            <a:extLst>
              <a:ext uri="{FF2B5EF4-FFF2-40B4-BE49-F238E27FC236}">
                <a16:creationId xmlns:a16="http://schemas.microsoft.com/office/drawing/2014/main" id="{84F5DDD4-F4F7-4893-B416-F89FE2253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30" y="1587905"/>
            <a:ext cx="4785462" cy="345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86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11047997" cy="1325563"/>
          </a:xfrm>
        </p:spPr>
        <p:txBody>
          <a:bodyPr anchor="ctr">
            <a:normAutofit/>
          </a:bodyPr>
          <a:lstStyle/>
          <a:p>
            <a:r>
              <a:rPr lang="en-US" sz="3200" dirty="0"/>
              <a:t>METHODOLOGY</a:t>
            </a:r>
            <a:br>
              <a:rPr lang="en-US" sz="3200" dirty="0"/>
            </a:br>
            <a:r>
              <a:rPr lang="en-US" sz="3200" dirty="0"/>
              <a:t>Predictive Analysis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520690" y="1825625"/>
            <a:ext cx="5833110" cy="4351338"/>
          </a:xfrm>
        </p:spPr>
        <p:txBody>
          <a:bodyPr>
            <a:normAutofit/>
          </a:bodyPr>
          <a:lstStyle/>
          <a:p>
            <a:r>
              <a:rPr lang="en-US" sz="2200" dirty="0"/>
              <a:t>Prediction</a:t>
            </a:r>
          </a:p>
          <a:p>
            <a:pPr lvl="1"/>
            <a:r>
              <a:rPr lang="en-US" sz="1800" dirty="0"/>
              <a:t>Data was converted to a NumPy array</a:t>
            </a:r>
          </a:p>
          <a:p>
            <a:pPr lvl="1"/>
            <a:r>
              <a:rPr lang="en-US" sz="1800" dirty="0"/>
              <a:t>Data was preprocessed using </a:t>
            </a:r>
            <a:r>
              <a:rPr lang="en-US" sz="1800" dirty="0" err="1"/>
              <a:t>StandardScalar</a:t>
            </a:r>
            <a:r>
              <a:rPr lang="en-US" sz="1800" dirty="0"/>
              <a:t>, fit, and transform</a:t>
            </a:r>
          </a:p>
          <a:p>
            <a:pPr lvl="1"/>
            <a:r>
              <a:rPr lang="en-US" sz="1800" dirty="0"/>
              <a:t>Train/Test split was created, using a 20% test size parameter</a:t>
            </a:r>
          </a:p>
          <a:p>
            <a:pPr lvl="1"/>
            <a:r>
              <a:rPr lang="en-US" sz="1800" dirty="0"/>
              <a:t>Logistic Regression Analysis conducted</a:t>
            </a:r>
          </a:p>
          <a:p>
            <a:pPr lvl="1"/>
            <a:r>
              <a:rPr lang="en-US" sz="1800" dirty="0"/>
              <a:t>Vector Machine Object Analysis was conducted</a:t>
            </a:r>
          </a:p>
          <a:p>
            <a:pPr lvl="1"/>
            <a:r>
              <a:rPr lang="en-US" sz="1800" dirty="0"/>
              <a:t>Decision Tree Classifier Analysis was conducted</a:t>
            </a:r>
          </a:p>
          <a:p>
            <a:pPr lvl="1"/>
            <a:r>
              <a:rPr lang="en-US" sz="1800" dirty="0"/>
              <a:t>K Nearest Neighbors Analysis was conducted</a:t>
            </a:r>
          </a:p>
          <a:p>
            <a:pPr lvl="1"/>
            <a:r>
              <a:rPr lang="en-US" sz="1800" dirty="0"/>
              <a:t>Accuracy for each analysis method on the Test split was calculated</a:t>
            </a:r>
          </a:p>
        </p:txBody>
      </p:sp>
      <p:sp>
        <p:nvSpPr>
          <p:cNvPr id="4" name="Rectangle 1">
            <a:extLst>
              <a:ext uri="{FF2B5EF4-FFF2-40B4-BE49-F238E27FC236}">
                <a16:creationId xmlns:a16="http://schemas.microsoft.com/office/drawing/2014/main" id="{4B79B4DB-D248-48B8-B8AE-96C5CC6DF13D}"/>
              </a:ext>
            </a:extLst>
          </p:cNvPr>
          <p:cNvSpPr>
            <a:spLocks noChangeArrowheads="1"/>
          </p:cNvSpPr>
          <p:nvPr/>
        </p:nvSpPr>
        <p:spPr bwMode="auto">
          <a:xfrm>
            <a:off x="0" y="167044"/>
            <a:ext cx="22442" cy="12311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098" name="Picture 2" descr="See the source image">
            <a:extLst>
              <a:ext uri="{FF2B5EF4-FFF2-40B4-BE49-F238E27FC236}">
                <a16:creationId xmlns:a16="http://schemas.microsoft.com/office/drawing/2014/main" id="{CA63B7BA-D1C2-4414-9B58-257062608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654" y="2125981"/>
            <a:ext cx="3901538" cy="289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966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pic>
        <p:nvPicPr>
          <p:cNvPr id="6146" name="Picture 2">
            <a:extLst>
              <a:ext uri="{FF2B5EF4-FFF2-40B4-BE49-F238E27FC236}">
                <a16:creationId xmlns:a16="http://schemas.microsoft.com/office/drawing/2014/main" id="{5E7CE478-1AAB-4FEC-8BE5-FCB7DF3164E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43114" y="2171700"/>
            <a:ext cx="4572000" cy="25146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DC25EC2D-6523-4D08-887F-350395A21568}"/>
              </a:ext>
            </a:extLst>
          </p:cNvPr>
          <p:cNvSpPr txBox="1"/>
          <p:nvPr/>
        </p:nvSpPr>
        <p:spPr>
          <a:xfrm>
            <a:off x="6469380" y="2400300"/>
            <a:ext cx="4103370" cy="2123658"/>
          </a:xfrm>
          <a:prstGeom prst="rect">
            <a:avLst/>
          </a:prstGeom>
          <a:noFill/>
        </p:spPr>
        <p:txBody>
          <a:bodyPr wrap="square" rtlCol="0">
            <a:spAutoFit/>
          </a:bodyPr>
          <a:lstStyle/>
          <a:p>
            <a:pPr algn="ctr"/>
            <a:r>
              <a:rPr lang="en-US" sz="2200" b="1" i="1" dirty="0">
                <a:solidFill>
                  <a:srgbClr val="0070C0"/>
                </a:solidFill>
                <a:latin typeface="IBM Plex Mono Text" panose="020B0509050203000203" pitchFamily="49" charset="0"/>
              </a:rPr>
              <a:t>The goal is to determine if the first stage will land, the factors that influence successful launch/landing, and the machine learning algorithm that will best predict successful outcomes.</a:t>
            </a:r>
            <a:endParaRPr lang="fr-CA" sz="2200" b="1" i="1" dirty="0">
              <a:solidFill>
                <a:srgbClr val="0070C0"/>
              </a:solidFill>
              <a:latin typeface="IBM Plex Mono Text" panose="020B0509050203000203" pitchFamily="49" charset="0"/>
            </a:endParaRPr>
          </a:p>
        </p:txBody>
      </p:sp>
    </p:spTree>
    <p:extLst>
      <p:ext uri="{BB962C8B-B14F-4D97-AF65-F5344CB8AC3E}">
        <p14:creationId xmlns:p14="http://schemas.microsoft.com/office/powerpoint/2010/main" val="146466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EDA with Visualization Results</a:t>
            </a:r>
          </a:p>
        </p:txBody>
      </p:sp>
      <p:pic>
        <p:nvPicPr>
          <p:cNvPr id="9" name="Espace réservé du contenu 8">
            <a:extLst>
              <a:ext uri="{FF2B5EF4-FFF2-40B4-BE49-F238E27FC236}">
                <a16:creationId xmlns:a16="http://schemas.microsoft.com/office/drawing/2014/main" id="{BE54F1DF-BBB0-49C1-A201-CE54DC2B3CD8}"/>
              </a:ext>
            </a:extLst>
          </p:cNvPr>
          <p:cNvPicPr>
            <a:picLocks noGrp="1" noChangeAspect="1"/>
          </p:cNvPicPr>
          <p:nvPr>
            <p:ph sz="half" idx="1"/>
          </p:nvPr>
        </p:nvPicPr>
        <p:blipFill>
          <a:blip r:embed="rId2"/>
          <a:stretch>
            <a:fillRect/>
          </a:stretch>
        </p:blipFill>
        <p:spPr>
          <a:xfrm>
            <a:off x="727490" y="1565910"/>
            <a:ext cx="6323781" cy="3886200"/>
          </a:xfrm>
        </p:spPr>
      </p:pic>
      <p:sp>
        <p:nvSpPr>
          <p:cNvPr id="12" name="Espace réservé du contenu 11">
            <a:extLst>
              <a:ext uri="{FF2B5EF4-FFF2-40B4-BE49-F238E27FC236}">
                <a16:creationId xmlns:a16="http://schemas.microsoft.com/office/drawing/2014/main" id="{AB26871D-198E-4855-8E6F-C77E88351332}"/>
              </a:ext>
            </a:extLst>
          </p:cNvPr>
          <p:cNvSpPr>
            <a:spLocks noGrp="1"/>
          </p:cNvSpPr>
          <p:nvPr>
            <p:ph sz="half" idx="2"/>
          </p:nvPr>
        </p:nvSpPr>
        <p:spPr>
          <a:xfrm>
            <a:off x="6172200" y="2125980"/>
            <a:ext cx="5181600" cy="2366009"/>
          </a:xfrm>
        </p:spPr>
        <p:txBody>
          <a:bodyPr>
            <a:normAutofit fontScale="77500" lnSpcReduction="20000"/>
          </a:bodyPr>
          <a:lstStyle/>
          <a:p>
            <a:pPr marL="0" indent="0">
              <a:buNone/>
            </a:pPr>
            <a:r>
              <a:rPr lang="fr-CA" b="1" dirty="0"/>
              <a:t>Launch </a:t>
            </a:r>
            <a:r>
              <a:rPr lang="fr-CA" b="1" dirty="0" err="1"/>
              <a:t>Success</a:t>
            </a:r>
            <a:r>
              <a:rPr lang="fr-CA" b="1" dirty="0"/>
              <a:t> Over Time</a:t>
            </a:r>
          </a:p>
          <a:p>
            <a:r>
              <a:rPr lang="fr-CA" dirty="0"/>
              <a:t>The launch </a:t>
            </a:r>
            <a:r>
              <a:rPr lang="fr-CA" dirty="0" err="1"/>
              <a:t>success</a:t>
            </a:r>
            <a:r>
              <a:rPr lang="fr-CA" dirty="0"/>
              <a:t> rate </a:t>
            </a:r>
            <a:r>
              <a:rPr lang="fr-CA" dirty="0" err="1"/>
              <a:t>improved</a:t>
            </a:r>
            <a:r>
              <a:rPr lang="fr-CA" dirty="0"/>
              <a:t> with the passage of time. The data in graph </a:t>
            </a:r>
            <a:r>
              <a:rPr lang="fr-CA" dirty="0" err="1"/>
              <a:t>form</a:t>
            </a:r>
            <a:r>
              <a:rPr lang="fr-CA" dirty="0"/>
              <a:t> shows a trend of </a:t>
            </a:r>
            <a:r>
              <a:rPr lang="fr-CA" dirty="0" err="1"/>
              <a:t>increased</a:t>
            </a:r>
            <a:r>
              <a:rPr lang="fr-CA" dirty="0"/>
              <a:t> </a:t>
            </a:r>
            <a:r>
              <a:rPr lang="fr-CA" dirty="0" err="1"/>
              <a:t>success</a:t>
            </a:r>
            <a:r>
              <a:rPr lang="fr-CA" dirty="0"/>
              <a:t> from 2013 to 2020, with a </a:t>
            </a:r>
            <a:r>
              <a:rPr lang="fr-CA" dirty="0" err="1"/>
              <a:t>dip</a:t>
            </a:r>
            <a:r>
              <a:rPr lang="fr-CA" dirty="0"/>
              <a:t> in 2018.</a:t>
            </a:r>
          </a:p>
          <a:p>
            <a:r>
              <a:rPr lang="fr-CA" dirty="0"/>
              <a:t>Following is a </a:t>
            </a:r>
            <a:r>
              <a:rPr lang="fr-CA" dirty="0" err="1"/>
              <a:t>review</a:t>
            </a:r>
            <a:r>
              <a:rPr lang="fr-CA" dirty="0"/>
              <a:t> of the drivers </a:t>
            </a:r>
            <a:r>
              <a:rPr lang="fr-CA" dirty="0" err="1"/>
              <a:t>behind</a:t>
            </a:r>
            <a:r>
              <a:rPr lang="fr-CA" dirty="0"/>
              <a:t> the </a:t>
            </a:r>
            <a:r>
              <a:rPr lang="fr-CA" dirty="0" err="1"/>
              <a:t>increased</a:t>
            </a:r>
            <a:r>
              <a:rPr lang="fr-CA" dirty="0"/>
              <a:t> </a:t>
            </a:r>
            <a:r>
              <a:rPr lang="fr-CA" dirty="0" err="1"/>
              <a:t>success</a:t>
            </a:r>
            <a:r>
              <a:rPr lang="fr-CA" dirty="0"/>
              <a:t> rate, and the </a:t>
            </a:r>
            <a:r>
              <a:rPr lang="fr-CA" dirty="0" err="1"/>
              <a:t>dip</a:t>
            </a:r>
            <a:r>
              <a:rPr lang="fr-CA" dirty="0"/>
              <a:t> in the </a:t>
            </a:r>
            <a:r>
              <a:rPr lang="fr-CA" dirty="0" err="1"/>
              <a:t>success</a:t>
            </a:r>
            <a:r>
              <a:rPr lang="fr-CA" dirty="0"/>
              <a:t> trend in 2018.</a:t>
            </a:r>
          </a:p>
        </p:txBody>
      </p:sp>
    </p:spTree>
    <p:extLst>
      <p:ext uri="{BB962C8B-B14F-4D97-AF65-F5344CB8AC3E}">
        <p14:creationId xmlns:p14="http://schemas.microsoft.com/office/powerpoint/2010/main" val="1957259874"/>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purl.org/dc/terms/"/>
    <ds:schemaRef ds:uri="http://purl.org/dc/elements/1.1/"/>
    <ds:schemaRef ds:uri="http://purl.org/dc/dcmitype/"/>
    <ds:schemaRef ds:uri="http://schemas.microsoft.com/office/2006/documentManagement/types"/>
    <ds:schemaRef ds:uri="http://schemas.microsoft.com/office/2006/metadata/properties"/>
    <ds:schemaRef ds:uri="f80a141d-92ca-4d3d-9308-f7e7b1d44ce8"/>
    <ds:schemaRef ds:uri="http://schemas.microsoft.com/office/infopath/2007/PartnerControls"/>
    <ds:schemaRef ds:uri="155be751-a274-42e8-93fb-f39d3b9bccc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3877</TotalTime>
  <Words>2892</Words>
  <Application>Microsoft Office PowerPoint</Application>
  <PresentationFormat>Grand écran</PresentationFormat>
  <Paragraphs>224</Paragraphs>
  <Slides>56</Slides>
  <Notes>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56</vt:i4>
      </vt:variant>
    </vt:vector>
  </HeadingPairs>
  <TitlesOfParts>
    <vt:vector size="65" baseType="lpstr">
      <vt:lpstr>Arial</vt:lpstr>
      <vt:lpstr>Arial Narrow</vt:lpstr>
      <vt:lpstr>Calibri</vt:lpstr>
      <vt:lpstr>Helv</vt:lpstr>
      <vt:lpstr>Helvetica Neue</vt:lpstr>
      <vt:lpstr>IBM Plex Mono SemiBold</vt:lpstr>
      <vt:lpstr>IBM Plex Mono Text</vt:lpstr>
      <vt:lpstr>IBM Plex Sans Text</vt:lpstr>
      <vt:lpstr>SLIDE_TEMPLATE_skill_network</vt:lpstr>
      <vt:lpstr>SpaceX Falcon 9 Launch Outcomes Insights</vt:lpstr>
      <vt:lpstr>Table of Contents</vt:lpstr>
      <vt:lpstr>EXECUTIVE SUMMARY</vt:lpstr>
      <vt:lpstr>INTRODUCTION</vt:lpstr>
      <vt:lpstr>METHODOLOGY Data Collection and Wrangling</vt:lpstr>
      <vt:lpstr>METHODOLOGY EDA and Interactive Visual Analytics</vt:lpstr>
      <vt:lpstr>METHODOLOGY Predictive Analysis</vt:lpstr>
      <vt:lpstr>RESULTS</vt:lpstr>
      <vt:lpstr>EDA with Visualization Results</vt:lpstr>
      <vt:lpstr>2018 Launch Success Trend Variance</vt:lpstr>
      <vt:lpstr>Success Factor: Orbit Type</vt:lpstr>
      <vt:lpstr>Success Factor: Flight Number (Time + Experience)</vt:lpstr>
      <vt:lpstr>Success Factor: Flight Number (by Launch Site)</vt:lpstr>
      <vt:lpstr>Success Factor: Payload and Launch Site</vt:lpstr>
      <vt:lpstr>Success Factor: Flight Number and Orbit</vt:lpstr>
      <vt:lpstr>Success Factor: Payload and Orbit</vt:lpstr>
      <vt:lpstr>EDA with SQL Results</vt:lpstr>
      <vt:lpstr>Interactive Map – Launch Site Locations</vt:lpstr>
      <vt:lpstr>Interactive Map – California VAFB SLC-4E</vt:lpstr>
      <vt:lpstr>Interactive Map – Florida KSC-LC 39A</vt:lpstr>
      <vt:lpstr>Interactive Map – Florida CCAFS (S)LC-401</vt:lpstr>
      <vt:lpstr>Interactive Map – Landmark Distances</vt:lpstr>
      <vt:lpstr>Dashboard Results: Launch Success Rate</vt:lpstr>
      <vt:lpstr>Dashboard Results: Payload 0-5000kg</vt:lpstr>
      <vt:lpstr>Dashboard Results</vt:lpstr>
      <vt:lpstr>Predictive Analysis Results</vt:lpstr>
      <vt:lpstr>Predictive Analysis Results</vt:lpstr>
      <vt:lpstr>DISCUSSION</vt:lpstr>
      <vt:lpstr>CONCLUSION</vt:lpstr>
      <vt:lpstr>APPENDIX</vt:lpstr>
      <vt:lpstr>APPENDIX EDA using SQL Task 1</vt:lpstr>
      <vt:lpstr>APPENDIX EDA using SQL Task 2</vt:lpstr>
      <vt:lpstr>APPENDIX EDA using SQL Task 3</vt:lpstr>
      <vt:lpstr>APPENDIX EDA using SQL Task 4</vt:lpstr>
      <vt:lpstr>APPENDIX EDA using SQL Task 5</vt:lpstr>
      <vt:lpstr>APPENDIX EDA using SQL Task 6</vt:lpstr>
      <vt:lpstr>APPENDIX EDA using SQL Task 7</vt:lpstr>
      <vt:lpstr>APPENDIX EDA using SQL Task 8</vt:lpstr>
      <vt:lpstr>APPENDIX EDA using SQL Task 9</vt:lpstr>
      <vt:lpstr>APPENDIX EDA using SQL Task 10</vt:lpstr>
      <vt:lpstr>APPENDIX Folium – distance calculation</vt:lpstr>
      <vt:lpstr>APPENDIX Machine Learning: Task 1</vt:lpstr>
      <vt:lpstr>APPENDIX Machine Learning: Task 2</vt:lpstr>
      <vt:lpstr>APPENDIX Machine Learning: Task 3</vt:lpstr>
      <vt:lpstr>APPENDIX Machine Learning: Task 4</vt:lpstr>
      <vt:lpstr>APPENDIX Machine Learning: Task 5</vt:lpstr>
      <vt:lpstr>APPENDIX Machine Learning: Task 6</vt:lpstr>
      <vt:lpstr>APPENDIX Machine Learning: Task 7</vt:lpstr>
      <vt:lpstr>APPENDIX Machine Learning: Task 8</vt:lpstr>
      <vt:lpstr>APPENDIX Machine Learning: Task 9</vt:lpstr>
      <vt:lpstr>APPENDIX Machine Learning: Task 10a</vt:lpstr>
      <vt:lpstr>APPENDIX Machine Learning: Task 10b</vt:lpstr>
      <vt:lpstr>APPENDIX Machine Learning: Task 10c</vt:lpstr>
      <vt:lpstr>APPENDIX Machine Learning: Task 11</vt:lpstr>
      <vt:lpstr>APPENDIX Machine Learning: Task 12</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Tanya Radkey</cp:lastModifiedBy>
  <cp:revision>112</cp:revision>
  <dcterms:created xsi:type="dcterms:W3CDTF">2020-10-28T18:29:43Z</dcterms:created>
  <dcterms:modified xsi:type="dcterms:W3CDTF">2021-12-12T20:18:13Z</dcterms:modified>
</cp:coreProperties>
</file>